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1" r:id="rId2"/>
    <p:sldId id="280" r:id="rId3"/>
    <p:sldId id="279" r:id="rId4"/>
    <p:sldId id="281" r:id="rId5"/>
    <p:sldId id="282" r:id="rId6"/>
    <p:sldId id="288" r:id="rId7"/>
    <p:sldId id="289" r:id="rId8"/>
    <p:sldId id="284" r:id="rId9"/>
    <p:sldId id="275" r:id="rId10"/>
    <p:sldId id="256" r:id="rId11"/>
    <p:sldId id="276" r:id="rId12"/>
    <p:sldId id="258" r:id="rId13"/>
    <p:sldId id="274" r:id="rId14"/>
    <p:sldId id="259" r:id="rId15"/>
    <p:sldId id="283" r:id="rId16"/>
    <p:sldId id="260" r:id="rId17"/>
    <p:sldId id="267" r:id="rId18"/>
    <p:sldId id="277" r:id="rId19"/>
    <p:sldId id="261" r:id="rId20"/>
    <p:sldId id="262" r:id="rId21"/>
    <p:sldId id="264" r:id="rId22"/>
    <p:sldId id="265" r:id="rId23"/>
    <p:sldId id="266" r:id="rId24"/>
    <p:sldId id="285" r:id="rId25"/>
    <p:sldId id="269" r:id="rId26"/>
    <p:sldId id="268" r:id="rId27"/>
    <p:sldId id="290" r:id="rId28"/>
    <p:sldId id="270" r:id="rId29"/>
    <p:sldId id="286" r:id="rId30"/>
    <p:sldId id="271" r:id="rId31"/>
    <p:sldId id="287" r:id="rId32"/>
    <p:sldId id="278" r:id="rId33"/>
    <p:sldId id="27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5" autoAdjust="0"/>
    <p:restoredTop sz="94746" autoAdjust="0"/>
  </p:normalViewPr>
  <p:slideViewPr>
    <p:cSldViewPr>
      <p:cViewPr>
        <p:scale>
          <a:sx n="111" d="100"/>
          <a:sy n="111" d="100"/>
        </p:scale>
        <p:origin x="-894"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13BD9E-B30A-4478-A436-4D890B14E2CD}" type="datetimeFigureOut">
              <a:rPr lang="en-US" smtClean="0"/>
              <a:t>2/12/2020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0EB8CC-6629-47E4-92D4-1E910018D80E}" type="slidenum">
              <a:rPr lang="en-US" smtClean="0"/>
              <a:t>‹#›</a:t>
            </a:fld>
            <a:endParaRPr lang="en-US"/>
          </a:p>
        </p:txBody>
      </p:sp>
    </p:spTree>
    <p:extLst>
      <p:ext uri="{BB962C8B-B14F-4D97-AF65-F5344CB8AC3E}">
        <p14:creationId xmlns:p14="http://schemas.microsoft.com/office/powerpoint/2010/main" val="228351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 squamous, alveoli of lung</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9</a:t>
            </a:fld>
            <a:endParaRPr lang="en-US"/>
          </a:p>
        </p:txBody>
      </p:sp>
    </p:spTree>
    <p:extLst>
      <p:ext uri="{BB962C8B-B14F-4D97-AF65-F5344CB8AC3E}">
        <p14:creationId xmlns:p14="http://schemas.microsoft.com/office/powerpoint/2010/main" val="3842401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 cuboidal, kidney tubule</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10</a:t>
            </a:fld>
            <a:endParaRPr lang="en-US"/>
          </a:p>
        </p:txBody>
      </p:sp>
    </p:spTree>
    <p:extLst>
      <p:ext uri="{BB962C8B-B14F-4D97-AF65-F5344CB8AC3E}">
        <p14:creationId xmlns:p14="http://schemas.microsoft.com/office/powerpoint/2010/main" val="2989895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Simple columnar,</a:t>
            </a:r>
            <a:r>
              <a:rPr lang="en-US" baseline="0" dirty="0" smtClean="0"/>
              <a:t> ileum of small intestine</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11</a:t>
            </a:fld>
            <a:endParaRPr lang="en-US"/>
          </a:p>
        </p:txBody>
      </p:sp>
    </p:spTree>
    <p:extLst>
      <p:ext uri="{BB962C8B-B14F-4D97-AF65-F5344CB8AC3E}">
        <p14:creationId xmlns:p14="http://schemas.microsoft.com/office/powerpoint/2010/main" val="2443076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Pseudostratified columnar epithelial (ciliated), trachea</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12</a:t>
            </a:fld>
            <a:endParaRPr lang="en-US"/>
          </a:p>
        </p:txBody>
      </p:sp>
    </p:spTree>
    <p:extLst>
      <p:ext uri="{BB962C8B-B14F-4D97-AF65-F5344CB8AC3E}">
        <p14:creationId xmlns:p14="http://schemas.microsoft.com/office/powerpoint/2010/main" val="3813599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Stratified</a:t>
            </a:r>
            <a:r>
              <a:rPr lang="en-US" baseline="0" dirty="0" smtClean="0"/>
              <a:t> squamous, esophagus</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13</a:t>
            </a:fld>
            <a:endParaRPr lang="en-US"/>
          </a:p>
        </p:txBody>
      </p:sp>
    </p:spTree>
    <p:extLst>
      <p:ext uri="{BB962C8B-B14F-4D97-AF65-F5344CB8AC3E}">
        <p14:creationId xmlns:p14="http://schemas.microsoft.com/office/powerpoint/2010/main" val="255227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Transitional epithelium, bladder</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14</a:t>
            </a:fld>
            <a:endParaRPr lang="en-US"/>
          </a:p>
        </p:txBody>
      </p:sp>
    </p:spTree>
    <p:extLst>
      <p:ext uri="{BB962C8B-B14F-4D97-AF65-F5344CB8AC3E}">
        <p14:creationId xmlns:p14="http://schemas.microsoft.com/office/powerpoint/2010/main" val="96324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Areolar connective tissue, cushioning</a:t>
            </a:r>
            <a:r>
              <a:rPr lang="en-US" baseline="0" dirty="0" smtClean="0"/>
              <a:t> most organs</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16</a:t>
            </a:fld>
            <a:endParaRPr lang="en-US"/>
          </a:p>
        </p:txBody>
      </p:sp>
    </p:spTree>
    <p:extLst>
      <p:ext uri="{BB962C8B-B14F-4D97-AF65-F5344CB8AC3E}">
        <p14:creationId xmlns:p14="http://schemas.microsoft.com/office/powerpoint/2010/main" val="198850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Adipose, cushioning most places</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17</a:t>
            </a:fld>
            <a:endParaRPr lang="en-US"/>
          </a:p>
        </p:txBody>
      </p:sp>
    </p:spTree>
    <p:extLst>
      <p:ext uri="{BB962C8B-B14F-4D97-AF65-F5344CB8AC3E}">
        <p14:creationId xmlns:p14="http://schemas.microsoft.com/office/powerpoint/2010/main" val="3548343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Reticular connective tissue, lymphoid</a:t>
            </a:r>
            <a:r>
              <a:rPr lang="en-US" baseline="0" dirty="0" smtClean="0"/>
              <a:t> organs</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18</a:t>
            </a:fld>
            <a:endParaRPr lang="en-US"/>
          </a:p>
        </p:txBody>
      </p:sp>
    </p:spTree>
    <p:extLst>
      <p:ext uri="{BB962C8B-B14F-4D97-AF65-F5344CB8AC3E}">
        <p14:creationId xmlns:p14="http://schemas.microsoft.com/office/powerpoint/2010/main" val="205449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Dense regular connective tissue,</a:t>
            </a:r>
            <a:r>
              <a:rPr lang="en-US" baseline="0" dirty="0" smtClean="0"/>
              <a:t> tendons/ligaments</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19</a:t>
            </a:fld>
            <a:endParaRPr lang="en-US"/>
          </a:p>
        </p:txBody>
      </p:sp>
    </p:spTree>
    <p:extLst>
      <p:ext uri="{BB962C8B-B14F-4D97-AF65-F5344CB8AC3E}">
        <p14:creationId xmlns:p14="http://schemas.microsoft.com/office/powerpoint/2010/main" val="3985087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Dense irregular</a:t>
            </a:r>
            <a:r>
              <a:rPr lang="en-US" baseline="0" dirty="0" smtClean="0"/>
              <a:t> connective tissue, dermis of skin</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20</a:t>
            </a:fld>
            <a:endParaRPr lang="en-US"/>
          </a:p>
        </p:txBody>
      </p:sp>
    </p:spTree>
    <p:extLst>
      <p:ext uri="{BB962C8B-B14F-4D97-AF65-F5344CB8AC3E}">
        <p14:creationId xmlns:p14="http://schemas.microsoft.com/office/powerpoint/2010/main" val="1267806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Cartilage (elastic, hyaline,</a:t>
            </a:r>
            <a:r>
              <a:rPr lang="en-US" baseline="0" dirty="0" smtClean="0"/>
              <a:t> fibro), trachea</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21</a:t>
            </a:fld>
            <a:endParaRPr lang="en-US"/>
          </a:p>
        </p:txBody>
      </p:sp>
    </p:spTree>
    <p:extLst>
      <p:ext uri="{BB962C8B-B14F-4D97-AF65-F5344CB8AC3E}">
        <p14:creationId xmlns:p14="http://schemas.microsoft.com/office/powerpoint/2010/main" val="2181629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Bone, skeleton</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22</a:t>
            </a:fld>
            <a:endParaRPr lang="en-US"/>
          </a:p>
        </p:txBody>
      </p:sp>
    </p:spTree>
    <p:extLst>
      <p:ext uri="{BB962C8B-B14F-4D97-AF65-F5344CB8AC3E}">
        <p14:creationId xmlns:p14="http://schemas.microsoft.com/office/powerpoint/2010/main" val="2641977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blood</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23</a:t>
            </a:fld>
            <a:endParaRPr lang="en-US"/>
          </a:p>
        </p:txBody>
      </p:sp>
    </p:spTree>
    <p:extLst>
      <p:ext uri="{BB962C8B-B14F-4D97-AF65-F5344CB8AC3E}">
        <p14:creationId xmlns:p14="http://schemas.microsoft.com/office/powerpoint/2010/main" val="2333393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Skeletal muscle,</a:t>
            </a:r>
            <a:r>
              <a:rPr lang="en-US" baseline="0" dirty="0" smtClean="0"/>
              <a:t> muscle</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25</a:t>
            </a:fld>
            <a:endParaRPr lang="en-US"/>
          </a:p>
        </p:txBody>
      </p:sp>
    </p:spTree>
    <p:extLst>
      <p:ext uri="{BB962C8B-B14F-4D97-AF65-F5344CB8AC3E}">
        <p14:creationId xmlns:p14="http://schemas.microsoft.com/office/powerpoint/2010/main" val="2542134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Smooth muscle, uterus</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26</a:t>
            </a:fld>
            <a:endParaRPr lang="en-US"/>
          </a:p>
        </p:txBody>
      </p:sp>
    </p:spTree>
    <p:extLst>
      <p:ext uri="{BB962C8B-B14F-4D97-AF65-F5344CB8AC3E}">
        <p14:creationId xmlns:p14="http://schemas.microsoft.com/office/powerpoint/2010/main" val="1945104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27</a:t>
            </a:fld>
            <a:endParaRPr lang="en-US"/>
          </a:p>
        </p:txBody>
      </p:sp>
    </p:spTree>
    <p:extLst>
      <p:ext uri="{BB962C8B-B14F-4D97-AF65-F5344CB8AC3E}">
        <p14:creationId xmlns:p14="http://schemas.microsoft.com/office/powerpoint/2010/main" val="3985087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Cardiac</a:t>
            </a:r>
            <a:r>
              <a:rPr lang="en-US" baseline="0" dirty="0" smtClean="0"/>
              <a:t> muscle, heart only</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28</a:t>
            </a:fld>
            <a:endParaRPr lang="en-US"/>
          </a:p>
        </p:txBody>
      </p:sp>
    </p:spTree>
    <p:extLst>
      <p:ext uri="{BB962C8B-B14F-4D97-AF65-F5344CB8AC3E}">
        <p14:creationId xmlns:p14="http://schemas.microsoft.com/office/powerpoint/2010/main" val="2697304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Nervous tissue, spinal cord</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30</a:t>
            </a:fld>
            <a:endParaRPr lang="en-US"/>
          </a:p>
        </p:txBody>
      </p:sp>
    </p:spTree>
    <p:extLst>
      <p:ext uri="{BB962C8B-B14F-4D97-AF65-F5344CB8AC3E}">
        <p14:creationId xmlns:p14="http://schemas.microsoft.com/office/powerpoint/2010/main" val="372706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Integument, thin skin</a:t>
            </a:r>
            <a:endParaRPr lang="en-US" dirty="0"/>
          </a:p>
        </p:txBody>
      </p:sp>
      <p:sp>
        <p:nvSpPr>
          <p:cNvPr id="4" name="Slide Number Placeholder 3"/>
          <p:cNvSpPr>
            <a:spLocks noGrp="1"/>
          </p:cNvSpPr>
          <p:nvPr>
            <p:ph type="sldNum" sz="quarter" idx="10"/>
          </p:nvPr>
        </p:nvSpPr>
        <p:spPr/>
        <p:txBody>
          <a:bodyPr/>
          <a:lstStyle/>
          <a:p>
            <a:fld id="{A20EB8CC-6629-47E4-92D4-1E910018D80E}" type="slidenum">
              <a:rPr lang="en-US" smtClean="0"/>
              <a:t>33</a:t>
            </a:fld>
            <a:endParaRPr lang="en-US"/>
          </a:p>
        </p:txBody>
      </p:sp>
    </p:spTree>
    <p:extLst>
      <p:ext uri="{BB962C8B-B14F-4D97-AF65-F5344CB8AC3E}">
        <p14:creationId xmlns:p14="http://schemas.microsoft.com/office/powerpoint/2010/main" val="2569631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E8E9DA-7648-4DD5-8D46-761BCA7ABE71}" type="datetimeFigureOut">
              <a:rPr lang="en-US" smtClean="0"/>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E8E9DA-7648-4DD5-8D46-761BCA7ABE71}" type="datetimeFigureOut">
              <a:rPr lang="en-US" smtClean="0"/>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E8E9DA-7648-4DD5-8D46-761BCA7ABE71}" type="datetimeFigureOut">
              <a:rPr lang="en-US" smtClean="0"/>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E8E9DA-7648-4DD5-8D46-761BCA7ABE71}" type="datetimeFigureOut">
              <a:rPr lang="en-US" smtClean="0"/>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E8E9DA-7648-4DD5-8D46-761BCA7ABE71}" type="datetimeFigureOut">
              <a:rPr lang="en-US" smtClean="0"/>
              <a:t>2/12/2020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E8E9DA-7648-4DD5-8D46-761BCA7ABE71}" type="datetimeFigureOut">
              <a:rPr lang="en-US" smtClean="0"/>
              <a:t>2/12/2020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8E9DA-7648-4DD5-8D46-761BCA7ABE71}" type="datetimeFigureOut">
              <a:rPr lang="en-US" smtClean="0"/>
              <a:t>2/12/2020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E8E9DA-7648-4DD5-8D46-761BCA7ABE71}" type="datetimeFigureOut">
              <a:rPr lang="en-US" smtClean="0"/>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E8E9DA-7648-4DD5-8D46-761BCA7ABE71}" type="datetimeFigureOut">
              <a:rPr lang="en-US" smtClean="0"/>
              <a:t>2/12/2020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E8E9DA-7648-4DD5-8D46-761BCA7ABE71}" type="datetimeFigureOut">
              <a:rPr lang="en-US" smtClean="0"/>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E8E9DA-7648-4DD5-8D46-761BCA7ABE71}" type="datetimeFigureOut">
              <a:rPr lang="en-US" smtClean="0"/>
              <a:t>2/12/2020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DD80D-4002-4D94-965A-56A2586EF5D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E8E9DA-7648-4DD5-8D46-761BCA7ABE71}" type="datetimeFigureOut">
              <a:rPr lang="en-US" smtClean="0"/>
              <a:t>2/12/2020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DD80D-4002-4D94-965A-56A2586EF5D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dkroeger@bidmc.harvard.edu" TargetMode="External"/><Relationship Id="rId2" Type="http://schemas.openxmlformats.org/officeDocument/2006/relationships/hyperlink" Target="mailto:Daniel.kroeger@simmons.edu"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Suggestions For Review:</a:t>
            </a:r>
            <a:endParaRPr lang="en-US" dirty="0"/>
          </a:p>
        </p:txBody>
      </p:sp>
      <p:sp>
        <p:nvSpPr>
          <p:cNvPr id="5" name="Content Placeholder 4"/>
          <p:cNvSpPr>
            <a:spLocks noGrp="1"/>
          </p:cNvSpPr>
          <p:nvPr>
            <p:ph idx="1"/>
          </p:nvPr>
        </p:nvSpPr>
        <p:spPr/>
        <p:txBody>
          <a:bodyPr>
            <a:normAutofit fontScale="92500"/>
          </a:bodyPr>
          <a:lstStyle/>
          <a:p>
            <a:r>
              <a:rPr lang="en-US" dirty="0" smtClean="0"/>
              <a:t>Study with a partner</a:t>
            </a:r>
          </a:p>
          <a:p>
            <a:r>
              <a:rPr lang="en-US" dirty="0" smtClean="0"/>
              <a:t>Cover microscope slides for quizzing each other</a:t>
            </a:r>
          </a:p>
          <a:p>
            <a:r>
              <a:rPr lang="en-US" dirty="0" smtClean="0"/>
              <a:t>Be specific in your answers (e.g. is “Tibia” or “Fibula”, not a mix of the two words…!)</a:t>
            </a:r>
          </a:p>
          <a:p>
            <a:r>
              <a:rPr lang="en-US" dirty="0" smtClean="0"/>
              <a:t>When quizzing each other, try to give written answers in addition to verbal answers. This can increase retention, improve spelling and prevents you from the shock of having to spell out some of the words for the first time during the practical.  </a:t>
            </a:r>
            <a:endParaRPr lang="en-US" dirty="0"/>
          </a:p>
        </p:txBody>
      </p:sp>
      <p:sp>
        <p:nvSpPr>
          <p:cNvPr id="6" name="TextBox 5"/>
          <p:cNvSpPr txBox="1"/>
          <p:nvPr/>
        </p:nvSpPr>
        <p:spPr>
          <a:xfrm>
            <a:off x="457200" y="6248400"/>
            <a:ext cx="3124200" cy="523220"/>
          </a:xfrm>
          <a:prstGeom prst="rect">
            <a:avLst/>
          </a:prstGeom>
          <a:noFill/>
        </p:spPr>
        <p:txBody>
          <a:bodyPr wrap="square" rtlCol="0">
            <a:spAutoFit/>
          </a:bodyPr>
          <a:lstStyle/>
          <a:p>
            <a:r>
              <a:rPr lang="en-US" sz="2800" b="1" dirty="0" smtClean="0"/>
              <a:t>Good Luck!</a:t>
            </a:r>
            <a:endParaRPr lang="en-US" sz="2800" b="1" dirty="0"/>
          </a:p>
        </p:txBody>
      </p:sp>
    </p:spTree>
    <p:extLst>
      <p:ext uri="{BB962C8B-B14F-4D97-AF65-F5344CB8AC3E}">
        <p14:creationId xmlns:p14="http://schemas.microsoft.com/office/powerpoint/2010/main" val="1326557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B231 – Anatomy &amp; Physiology 1</a:t>
            </a:r>
            <a:br>
              <a:rPr lang="en-US" dirty="0" smtClean="0"/>
            </a:br>
            <a:r>
              <a:rPr lang="en-US" dirty="0" smtClean="0"/>
              <a:t>Lab section Spring 2020</a:t>
            </a:r>
            <a:endParaRPr lang="en-US" dirty="0"/>
          </a:p>
        </p:txBody>
      </p:sp>
      <p:sp>
        <p:nvSpPr>
          <p:cNvPr id="3" name="Content Placeholder 2"/>
          <p:cNvSpPr>
            <a:spLocks noGrp="1"/>
          </p:cNvSpPr>
          <p:nvPr>
            <p:ph idx="1"/>
          </p:nvPr>
        </p:nvSpPr>
        <p:spPr>
          <a:xfrm>
            <a:off x="457200" y="1951037"/>
            <a:ext cx="8229600" cy="4525963"/>
          </a:xfrm>
        </p:spPr>
        <p:txBody>
          <a:bodyPr/>
          <a:lstStyle/>
          <a:p>
            <a:r>
              <a:rPr lang="en-US" dirty="0" smtClean="0"/>
              <a:t>Dr. Kroeger</a:t>
            </a:r>
          </a:p>
          <a:p>
            <a:r>
              <a:rPr lang="en-US" dirty="0" smtClean="0">
                <a:hlinkClick r:id="rId2"/>
              </a:rPr>
              <a:t>Daniel.kroeger@simmons.edu</a:t>
            </a:r>
            <a:endParaRPr lang="en-US" dirty="0" smtClean="0"/>
          </a:p>
          <a:p>
            <a:r>
              <a:rPr lang="en-US" dirty="0" smtClean="0">
                <a:hlinkClick r:id="rId3"/>
              </a:rPr>
              <a:t>dkroeger@bidmc.harvard.edu</a:t>
            </a:r>
            <a:endParaRPr lang="en-US" dirty="0" smtClean="0"/>
          </a:p>
          <a:p>
            <a:endParaRPr lang="en-US" dirty="0"/>
          </a:p>
          <a:p>
            <a:r>
              <a:rPr lang="en-US" dirty="0" smtClean="0"/>
              <a:t>Office hours: </a:t>
            </a:r>
          </a:p>
          <a:p>
            <a:pPr marL="0" indent="0">
              <a:buNone/>
            </a:pPr>
            <a:r>
              <a:rPr lang="en-US" dirty="0" smtClean="0"/>
              <a:t>    by appointment </a:t>
            </a:r>
          </a:p>
          <a:p>
            <a:pPr marL="0" indent="0">
              <a:buNone/>
            </a:pPr>
            <a:r>
              <a:rPr lang="en-US" dirty="0"/>
              <a:t> </a:t>
            </a:r>
            <a:r>
              <a:rPr lang="en-US" dirty="0" smtClean="0"/>
              <a:t>   (email me) </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0" y="3898611"/>
            <a:ext cx="4724400" cy="2654589"/>
          </a:xfrm>
          <a:prstGeom prst="rect">
            <a:avLst/>
          </a:prstGeom>
        </p:spPr>
      </p:pic>
    </p:spTree>
    <p:extLst>
      <p:ext uri="{BB962C8B-B14F-4D97-AF65-F5344CB8AC3E}">
        <p14:creationId xmlns:p14="http://schemas.microsoft.com/office/powerpoint/2010/main" val="139286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818" t="16220" r="31641" b="5380"/>
          <a:stretch/>
        </p:blipFill>
        <p:spPr bwMode="auto">
          <a:xfrm>
            <a:off x="228600" y="457199"/>
            <a:ext cx="4953000" cy="6297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715000" y="1219200"/>
            <a:ext cx="3505200" cy="923330"/>
          </a:xfrm>
          <a:prstGeom prst="rect">
            <a:avLst/>
          </a:prstGeom>
          <a:noFill/>
        </p:spPr>
        <p:txBody>
          <a:bodyPr wrap="square" rtlCol="0">
            <a:spAutoFit/>
          </a:bodyPr>
          <a:lstStyle/>
          <a:p>
            <a:r>
              <a:rPr lang="en-US" dirty="0" smtClean="0"/>
              <a:t>Need to have lab manual, which will also be used in A&amp;P 2 </a:t>
            </a:r>
          </a:p>
          <a:p>
            <a:r>
              <a:rPr lang="en-US" dirty="0" smtClean="0"/>
              <a:t>(any edition is fine)</a:t>
            </a:r>
            <a:endParaRPr lang="en-US" dirty="0"/>
          </a:p>
        </p:txBody>
      </p:sp>
      <p:sp>
        <p:nvSpPr>
          <p:cNvPr id="4" name="TextBox 3"/>
          <p:cNvSpPr txBox="1"/>
          <p:nvPr/>
        </p:nvSpPr>
        <p:spPr>
          <a:xfrm>
            <a:off x="5715000" y="2286000"/>
            <a:ext cx="3048000" cy="369332"/>
          </a:xfrm>
          <a:prstGeom prst="rect">
            <a:avLst/>
          </a:prstGeom>
          <a:noFill/>
        </p:spPr>
        <p:txBody>
          <a:bodyPr wrap="square" rtlCol="0">
            <a:spAutoFit/>
          </a:bodyPr>
          <a:lstStyle/>
          <a:p>
            <a:r>
              <a:rPr lang="en-US" dirty="0" smtClean="0"/>
              <a:t>Dissection kit would be good.</a:t>
            </a:r>
            <a:endParaRPr lang="en-US" dirty="0"/>
          </a:p>
        </p:txBody>
      </p:sp>
      <p:sp>
        <p:nvSpPr>
          <p:cNvPr id="5" name="TextBox 4"/>
          <p:cNvSpPr txBox="1"/>
          <p:nvPr/>
        </p:nvSpPr>
        <p:spPr>
          <a:xfrm>
            <a:off x="5715000" y="2754868"/>
            <a:ext cx="2895600" cy="369332"/>
          </a:xfrm>
          <a:prstGeom prst="rect">
            <a:avLst/>
          </a:prstGeom>
          <a:noFill/>
        </p:spPr>
        <p:txBody>
          <a:bodyPr wrap="square" rtlCol="0">
            <a:spAutoFit/>
          </a:bodyPr>
          <a:lstStyle/>
          <a:p>
            <a:r>
              <a:rPr lang="en-US" dirty="0" smtClean="0"/>
              <a:t>Be prepared BEFORE the lab.</a:t>
            </a:r>
            <a:endParaRPr lang="en-US" dirty="0"/>
          </a:p>
        </p:txBody>
      </p:sp>
      <p:sp>
        <p:nvSpPr>
          <p:cNvPr id="6" name="TextBox 5"/>
          <p:cNvSpPr txBox="1"/>
          <p:nvPr/>
        </p:nvSpPr>
        <p:spPr>
          <a:xfrm>
            <a:off x="5715000" y="3212068"/>
            <a:ext cx="2895600" cy="1200329"/>
          </a:xfrm>
          <a:prstGeom prst="rect">
            <a:avLst/>
          </a:prstGeom>
          <a:noFill/>
        </p:spPr>
        <p:txBody>
          <a:bodyPr wrap="square" rtlCol="0">
            <a:spAutoFit/>
          </a:bodyPr>
          <a:lstStyle/>
          <a:p>
            <a:r>
              <a:rPr lang="en-US" dirty="0" smtClean="0"/>
              <a:t>A&amp;P requires study outside of lab time – doors are open. On weekends, ask public safety to open the door</a:t>
            </a:r>
            <a:endParaRPr lang="en-US" dirty="0"/>
          </a:p>
        </p:txBody>
      </p:sp>
      <p:sp>
        <p:nvSpPr>
          <p:cNvPr id="7" name="TextBox 6"/>
          <p:cNvSpPr txBox="1"/>
          <p:nvPr/>
        </p:nvSpPr>
        <p:spPr>
          <a:xfrm>
            <a:off x="5715000" y="4431268"/>
            <a:ext cx="2895600" cy="369332"/>
          </a:xfrm>
          <a:prstGeom prst="rect">
            <a:avLst/>
          </a:prstGeom>
          <a:noFill/>
        </p:spPr>
        <p:txBody>
          <a:bodyPr wrap="square" rtlCol="0">
            <a:spAutoFit/>
          </a:bodyPr>
          <a:lstStyle/>
          <a:p>
            <a:r>
              <a:rPr lang="en-US" dirty="0" smtClean="0"/>
              <a:t>Attendance is mandatory.</a:t>
            </a:r>
            <a:endParaRPr lang="en-US" dirty="0"/>
          </a:p>
        </p:txBody>
      </p:sp>
      <p:sp>
        <p:nvSpPr>
          <p:cNvPr id="8" name="TextBox 7"/>
          <p:cNvSpPr txBox="1"/>
          <p:nvPr/>
        </p:nvSpPr>
        <p:spPr>
          <a:xfrm>
            <a:off x="5410200" y="4876800"/>
            <a:ext cx="2895600" cy="369332"/>
          </a:xfrm>
          <a:prstGeom prst="rect">
            <a:avLst/>
          </a:prstGeom>
          <a:noFill/>
        </p:spPr>
        <p:txBody>
          <a:bodyPr wrap="square" rtlCol="0">
            <a:spAutoFit/>
          </a:bodyPr>
          <a:lstStyle/>
          <a:p>
            <a:r>
              <a:rPr lang="en-US" dirty="0" smtClean="0"/>
              <a:t>Lab </a:t>
            </a:r>
            <a:r>
              <a:rPr lang="en-US" dirty="0" err="1" smtClean="0"/>
              <a:t>practicals</a:t>
            </a:r>
            <a:r>
              <a:rPr lang="en-US" dirty="0" smtClean="0"/>
              <a:t> – be specific!</a:t>
            </a:r>
            <a:endParaRPr lang="en-US" dirty="0"/>
          </a:p>
        </p:txBody>
      </p:sp>
      <p:sp>
        <p:nvSpPr>
          <p:cNvPr id="9" name="TextBox 8"/>
          <p:cNvSpPr txBox="1"/>
          <p:nvPr/>
        </p:nvSpPr>
        <p:spPr>
          <a:xfrm>
            <a:off x="5410200" y="5269468"/>
            <a:ext cx="3733800" cy="369332"/>
          </a:xfrm>
          <a:prstGeom prst="rect">
            <a:avLst/>
          </a:prstGeom>
          <a:noFill/>
        </p:spPr>
        <p:txBody>
          <a:bodyPr wrap="square" rtlCol="0">
            <a:spAutoFit/>
          </a:bodyPr>
          <a:lstStyle/>
          <a:p>
            <a:r>
              <a:rPr lang="en-US" dirty="0" smtClean="0"/>
              <a:t>Presentation – more info on Moodle.</a:t>
            </a:r>
            <a:endParaRPr lang="en-US" dirty="0"/>
          </a:p>
        </p:txBody>
      </p:sp>
      <p:sp>
        <p:nvSpPr>
          <p:cNvPr id="10" name="TextBox 9"/>
          <p:cNvSpPr txBox="1"/>
          <p:nvPr/>
        </p:nvSpPr>
        <p:spPr>
          <a:xfrm>
            <a:off x="5410200" y="5726668"/>
            <a:ext cx="3733800" cy="369332"/>
          </a:xfrm>
          <a:prstGeom prst="rect">
            <a:avLst/>
          </a:prstGeom>
          <a:noFill/>
        </p:spPr>
        <p:txBody>
          <a:bodyPr wrap="square" rtlCol="0">
            <a:spAutoFit/>
          </a:bodyPr>
          <a:lstStyle/>
          <a:p>
            <a:r>
              <a:rPr lang="en-US" dirty="0" smtClean="0"/>
              <a:t>ANS modeling: poster presentation.</a:t>
            </a:r>
            <a:endParaRPr lang="en-US" dirty="0"/>
          </a:p>
        </p:txBody>
      </p:sp>
      <p:sp>
        <p:nvSpPr>
          <p:cNvPr id="11" name="TextBox 10"/>
          <p:cNvSpPr txBox="1"/>
          <p:nvPr/>
        </p:nvSpPr>
        <p:spPr>
          <a:xfrm>
            <a:off x="5410200" y="6059269"/>
            <a:ext cx="3733800" cy="646331"/>
          </a:xfrm>
          <a:prstGeom prst="rect">
            <a:avLst/>
          </a:prstGeom>
          <a:noFill/>
        </p:spPr>
        <p:txBody>
          <a:bodyPr wrap="square" rtlCol="0">
            <a:spAutoFit/>
          </a:bodyPr>
          <a:lstStyle/>
          <a:p>
            <a:r>
              <a:rPr lang="en-US" dirty="0" smtClean="0"/>
              <a:t>MFA Anatomy Quest: fun activity – more info later.</a:t>
            </a:r>
            <a:endParaRPr lang="en-US" dirty="0"/>
          </a:p>
        </p:txBody>
      </p:sp>
    </p:spTree>
    <p:extLst>
      <p:ext uri="{BB962C8B-B14F-4D97-AF65-F5344CB8AC3E}">
        <p14:creationId xmlns:p14="http://schemas.microsoft.com/office/powerpoint/2010/main" val="1387185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027" t="18211" r="29424" b="7304"/>
          <a:stretch/>
        </p:blipFill>
        <p:spPr bwMode="auto">
          <a:xfrm>
            <a:off x="2057400" y="340089"/>
            <a:ext cx="5334000" cy="6441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4628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052" t="15715" r="29153" b="8884"/>
          <a:stretch/>
        </p:blipFill>
        <p:spPr bwMode="auto">
          <a:xfrm>
            <a:off x="685800" y="413979"/>
            <a:ext cx="5715000" cy="6444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724400" y="2438400"/>
            <a:ext cx="4038600" cy="1477328"/>
          </a:xfrm>
          <a:prstGeom prst="rect">
            <a:avLst/>
          </a:prstGeom>
          <a:noFill/>
        </p:spPr>
        <p:txBody>
          <a:bodyPr wrap="square" rtlCol="0">
            <a:spAutoFit/>
          </a:bodyPr>
          <a:lstStyle/>
          <a:p>
            <a:r>
              <a:rPr lang="en-US" b="1" u="sng" dirty="0" smtClean="0"/>
              <a:t>Important:</a:t>
            </a:r>
          </a:p>
          <a:p>
            <a:r>
              <a:rPr lang="en-US" dirty="0" smtClean="0"/>
              <a:t>For the lab </a:t>
            </a:r>
            <a:r>
              <a:rPr lang="en-US" dirty="0" err="1" smtClean="0"/>
              <a:t>practicals</a:t>
            </a:r>
            <a:r>
              <a:rPr lang="en-US" dirty="0" smtClean="0"/>
              <a:t> you will only be asked to provide the level of detail outlined on the weekly instructions NOT the level of the lab manual.</a:t>
            </a:r>
            <a:endParaRPr lang="en-US" dirty="0"/>
          </a:p>
        </p:txBody>
      </p:sp>
    </p:spTree>
    <p:extLst>
      <p:ext uri="{BB962C8B-B14F-4D97-AF65-F5344CB8AC3E}">
        <p14:creationId xmlns:p14="http://schemas.microsoft.com/office/powerpoint/2010/main" val="4090793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873978"/>
            <a:ext cx="8839200" cy="5755422"/>
          </a:xfrm>
          <a:prstGeom prst="rect">
            <a:avLst/>
          </a:prstGeom>
          <a:noFill/>
        </p:spPr>
        <p:txBody>
          <a:bodyPr wrap="square" rtlCol="0">
            <a:spAutoFit/>
          </a:bodyPr>
          <a:lstStyle/>
          <a:p>
            <a:r>
              <a:rPr lang="en-US" sz="1600" dirty="0">
                <a:latin typeface="Times New Roman"/>
              </a:rPr>
              <a:t>A. Does the tissue have a free surface? In other words, is there a continuous sheet of cells which is bounded by other cell tissue on only one side?</a:t>
            </a:r>
          </a:p>
          <a:p>
            <a:pPr indent="457200"/>
            <a:r>
              <a:rPr lang="en-US" sz="1600" dirty="0">
                <a:latin typeface="Times New Roman"/>
              </a:rPr>
              <a:t>No: connective tissue, muscle tissue or nervous tissue (go to B)</a:t>
            </a:r>
          </a:p>
          <a:p>
            <a:pPr indent="457200"/>
            <a:r>
              <a:rPr lang="en-US" sz="1600" dirty="0">
                <a:latin typeface="Times New Roman"/>
              </a:rPr>
              <a:t>Yes: epithelium (continue below)</a:t>
            </a:r>
          </a:p>
          <a:p>
            <a:pPr marL="457200" marR="0" indent="457200">
              <a:spcBef>
                <a:spcPts val="0"/>
              </a:spcBef>
              <a:spcAft>
                <a:spcPts val="0"/>
              </a:spcAft>
            </a:pPr>
            <a:r>
              <a:rPr lang="en-US" sz="1600" dirty="0">
                <a:latin typeface="Times New Roman"/>
              </a:rPr>
              <a:t>1. Is there a single, distinct layer of cells?</a:t>
            </a:r>
          </a:p>
          <a:p>
            <a:pPr marL="914400" marR="0" indent="457200">
              <a:spcBef>
                <a:spcPts val="0"/>
              </a:spcBef>
              <a:spcAft>
                <a:spcPts val="0"/>
              </a:spcAft>
            </a:pPr>
            <a:r>
              <a:rPr lang="en-US" sz="1600" dirty="0">
                <a:latin typeface="Times New Roman"/>
              </a:rPr>
              <a:t>No: pseudostratified or stratified epithelium (go to 2)</a:t>
            </a:r>
          </a:p>
          <a:p>
            <a:pPr marL="914400" marR="0" indent="457200">
              <a:spcBef>
                <a:spcPts val="0"/>
              </a:spcBef>
              <a:spcAft>
                <a:spcPts val="0"/>
              </a:spcAft>
            </a:pPr>
            <a:r>
              <a:rPr lang="en-US" sz="1600" dirty="0">
                <a:latin typeface="Times New Roman"/>
              </a:rPr>
              <a:t>Yes: simple epithelium (continue below)</a:t>
            </a:r>
          </a:p>
          <a:p>
            <a:pPr marL="1371600" marR="0" indent="457200">
              <a:spcBef>
                <a:spcPts val="0"/>
              </a:spcBef>
              <a:spcAft>
                <a:spcPts val="0"/>
              </a:spcAft>
            </a:pPr>
            <a:r>
              <a:rPr lang="en-US" sz="1600" dirty="0">
                <a:latin typeface="Times New Roman"/>
              </a:rPr>
              <a:t>a. Do the cells appear flat, with little cytoplasm around the nucleus?</a:t>
            </a:r>
          </a:p>
          <a:p>
            <a:pPr marL="1828800" marR="0" indent="457200">
              <a:spcBef>
                <a:spcPts val="0"/>
              </a:spcBef>
              <a:spcAft>
                <a:spcPts val="0"/>
              </a:spcAft>
            </a:pPr>
            <a:r>
              <a:rPr lang="en-US" sz="1600" dirty="0">
                <a:latin typeface="Times New Roman"/>
              </a:rPr>
              <a:t>No: simple cuboidal or simple columnar epithelium (go to b)</a:t>
            </a:r>
          </a:p>
          <a:p>
            <a:pPr marL="1828800" marR="0" indent="457200">
              <a:spcBef>
                <a:spcPts val="0"/>
              </a:spcBef>
              <a:spcAft>
                <a:spcPts val="0"/>
              </a:spcAft>
            </a:pPr>
            <a:r>
              <a:rPr lang="en-US" sz="1600" dirty="0">
                <a:latin typeface="Times New Roman"/>
              </a:rPr>
              <a:t>Yes: </a:t>
            </a:r>
            <a:r>
              <a:rPr lang="en-US" sz="1600" b="1" dirty="0">
                <a:latin typeface="Times New Roman"/>
              </a:rPr>
              <a:t>simple squamous epithelium</a:t>
            </a:r>
            <a:endParaRPr lang="en-US" sz="1600" dirty="0">
              <a:latin typeface="Times New Roman"/>
            </a:endParaRPr>
          </a:p>
          <a:p>
            <a:pPr marL="1371600" marR="0" indent="457200">
              <a:spcBef>
                <a:spcPts val="0"/>
              </a:spcBef>
              <a:spcAft>
                <a:spcPts val="0"/>
              </a:spcAft>
            </a:pPr>
            <a:r>
              <a:rPr lang="en-US" sz="1600" dirty="0">
                <a:latin typeface="Times New Roman"/>
              </a:rPr>
              <a:t>b. Do the cells appear square, with a round </a:t>
            </a:r>
            <a:r>
              <a:rPr lang="en-US" sz="1600" dirty="0" smtClean="0">
                <a:latin typeface="Times New Roman"/>
              </a:rPr>
              <a:t>nucleus near </a:t>
            </a:r>
            <a:r>
              <a:rPr lang="en-US" sz="1600" dirty="0">
                <a:latin typeface="Times New Roman"/>
              </a:rPr>
              <a:t>the center?</a:t>
            </a:r>
          </a:p>
          <a:p>
            <a:pPr marL="1828800" marR="0" indent="457200">
              <a:spcBef>
                <a:spcPts val="0"/>
              </a:spcBef>
              <a:spcAft>
                <a:spcPts val="0"/>
              </a:spcAft>
            </a:pPr>
            <a:r>
              <a:rPr lang="en-US" sz="1600" dirty="0">
                <a:latin typeface="Times New Roman"/>
              </a:rPr>
              <a:t>No: simple columnar epithelium (go to c)</a:t>
            </a:r>
          </a:p>
          <a:p>
            <a:pPr marL="1828800" marR="0" indent="457200">
              <a:spcBef>
                <a:spcPts val="0"/>
              </a:spcBef>
              <a:spcAft>
                <a:spcPts val="0"/>
              </a:spcAft>
            </a:pPr>
            <a:r>
              <a:rPr lang="en-US" sz="1600" dirty="0">
                <a:latin typeface="Times New Roman"/>
              </a:rPr>
              <a:t>Yes: </a:t>
            </a:r>
            <a:r>
              <a:rPr lang="en-US" sz="1600" b="1" dirty="0">
                <a:latin typeface="Times New Roman"/>
              </a:rPr>
              <a:t>simple cuboidal epithelium</a:t>
            </a:r>
            <a:endParaRPr lang="en-US" sz="1600" dirty="0">
              <a:latin typeface="Times New Roman"/>
            </a:endParaRPr>
          </a:p>
          <a:p>
            <a:pPr marL="1828800" marR="0">
              <a:spcBef>
                <a:spcPts val="0"/>
              </a:spcBef>
              <a:spcAft>
                <a:spcPts val="0"/>
              </a:spcAft>
            </a:pPr>
            <a:r>
              <a:rPr lang="en-US" sz="1600" dirty="0">
                <a:latin typeface="Times New Roman"/>
              </a:rPr>
              <a:t>c. Do the cells appear rectangular, with an oval nucleus near the middle or toward the side furthest from the free surface? (Note: the nuclei of adjacent cells should be at about the same height.)</a:t>
            </a:r>
          </a:p>
          <a:p>
            <a:pPr marL="1828800" marR="0" indent="457200">
              <a:spcBef>
                <a:spcPts val="0"/>
              </a:spcBef>
              <a:spcAft>
                <a:spcPts val="0"/>
              </a:spcAft>
            </a:pPr>
            <a:r>
              <a:rPr lang="en-US" sz="1600" dirty="0">
                <a:latin typeface="Times New Roman"/>
              </a:rPr>
              <a:t>No: reconsider the previous options</a:t>
            </a:r>
          </a:p>
          <a:p>
            <a:pPr marL="1828800" marR="0" indent="457200">
              <a:spcBef>
                <a:spcPts val="0"/>
              </a:spcBef>
              <a:spcAft>
                <a:spcPts val="0"/>
              </a:spcAft>
            </a:pPr>
            <a:r>
              <a:rPr lang="en-US" sz="1600" dirty="0">
                <a:latin typeface="Times New Roman"/>
              </a:rPr>
              <a:t>Yes: </a:t>
            </a:r>
            <a:r>
              <a:rPr lang="en-US" sz="1600" b="1" dirty="0">
                <a:latin typeface="Times New Roman"/>
              </a:rPr>
              <a:t>simple columnar epithelium </a:t>
            </a:r>
            <a:r>
              <a:rPr lang="en-US" sz="1600" dirty="0">
                <a:latin typeface="Times New Roman"/>
              </a:rPr>
              <a:t>(continue below)</a:t>
            </a:r>
          </a:p>
          <a:p>
            <a:pPr marL="914400" marR="0">
              <a:spcBef>
                <a:spcPts val="0"/>
              </a:spcBef>
              <a:spcAft>
                <a:spcPts val="0"/>
              </a:spcAft>
            </a:pPr>
            <a:r>
              <a:rPr lang="en-US" sz="1600" dirty="0" smtClean="0">
                <a:latin typeface="Times New Roman"/>
              </a:rPr>
              <a:t>2</a:t>
            </a:r>
            <a:r>
              <a:rPr lang="en-US" sz="1600" dirty="0">
                <a:latin typeface="Times New Roman"/>
              </a:rPr>
              <a:t>. Do the cells appear to be predominantly columnar, but adjacent cells are of different height with nuclei staggered up and down (i.e. some cells do not reach the surface)?</a:t>
            </a:r>
          </a:p>
          <a:p>
            <a:pPr marL="914400" marR="0" indent="457200">
              <a:spcBef>
                <a:spcPts val="0"/>
              </a:spcBef>
              <a:spcAft>
                <a:spcPts val="0"/>
              </a:spcAft>
            </a:pPr>
            <a:r>
              <a:rPr lang="en-US" sz="1600" dirty="0">
                <a:latin typeface="Times New Roman"/>
              </a:rPr>
              <a:t>No: stratified epithelium (go to 3)</a:t>
            </a:r>
          </a:p>
          <a:p>
            <a:pPr marL="914400" marR="0" indent="457200">
              <a:spcBef>
                <a:spcPts val="0"/>
              </a:spcBef>
              <a:spcAft>
                <a:spcPts val="0"/>
              </a:spcAft>
            </a:pPr>
            <a:r>
              <a:rPr lang="en-US" sz="1600" dirty="0">
                <a:latin typeface="Times New Roman"/>
              </a:rPr>
              <a:t>Yes: </a:t>
            </a:r>
            <a:r>
              <a:rPr lang="en-US" sz="1600" b="1" dirty="0">
                <a:latin typeface="Times New Roman"/>
              </a:rPr>
              <a:t>pseudostratified columnar epithelium </a:t>
            </a:r>
            <a:endParaRPr lang="en-US" sz="1600" dirty="0" smtClean="0">
              <a:latin typeface="Times New Roman"/>
            </a:endParaRPr>
          </a:p>
          <a:p>
            <a:pPr marL="1371600" marR="0" indent="457200">
              <a:spcBef>
                <a:spcPts val="0"/>
              </a:spcBef>
              <a:spcAft>
                <a:spcPts val="0"/>
              </a:spcAft>
            </a:pPr>
            <a:endParaRPr lang="en-US" sz="1600" dirty="0"/>
          </a:p>
        </p:txBody>
      </p:sp>
      <p:sp>
        <p:nvSpPr>
          <p:cNvPr id="3" name="TextBox 2"/>
          <p:cNvSpPr txBox="1"/>
          <p:nvPr/>
        </p:nvSpPr>
        <p:spPr>
          <a:xfrm>
            <a:off x="457200" y="6553200"/>
            <a:ext cx="8229600" cy="369332"/>
          </a:xfrm>
          <a:prstGeom prst="rect">
            <a:avLst/>
          </a:prstGeom>
          <a:noFill/>
        </p:spPr>
        <p:txBody>
          <a:bodyPr wrap="square" rtlCol="0">
            <a:spAutoFit/>
          </a:bodyPr>
          <a:lstStyle/>
          <a:p>
            <a:r>
              <a:rPr lang="en-US" dirty="0"/>
              <a:t>http://www2.yvcc.edu/histologyzoomer/HistologyTutorials/dichotomousKey.htm</a:t>
            </a:r>
          </a:p>
        </p:txBody>
      </p:sp>
      <p:sp>
        <p:nvSpPr>
          <p:cNvPr id="4" name="TextBox 3"/>
          <p:cNvSpPr txBox="1"/>
          <p:nvPr/>
        </p:nvSpPr>
        <p:spPr>
          <a:xfrm>
            <a:off x="609600" y="304800"/>
            <a:ext cx="7391400" cy="461665"/>
          </a:xfrm>
          <a:prstGeom prst="rect">
            <a:avLst/>
          </a:prstGeom>
          <a:noFill/>
        </p:spPr>
        <p:txBody>
          <a:bodyPr wrap="square" rtlCol="0">
            <a:spAutoFit/>
          </a:bodyPr>
          <a:lstStyle/>
          <a:p>
            <a:pPr algn="ctr"/>
            <a:r>
              <a:rPr lang="en-US" sz="2400" b="1" dirty="0" smtClean="0"/>
              <a:t>How to identify what I see under the microscope?</a:t>
            </a:r>
            <a:endParaRPr lang="en-US" sz="2400" b="1" dirty="0"/>
          </a:p>
        </p:txBody>
      </p:sp>
    </p:spTree>
    <p:extLst>
      <p:ext uri="{BB962C8B-B14F-4D97-AF65-F5344CB8AC3E}">
        <p14:creationId xmlns:p14="http://schemas.microsoft.com/office/powerpoint/2010/main" val="32723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500"/>
                                        <p:tgtEl>
                                          <p:spTgt spid="2">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500"/>
                                        <p:tgtEl>
                                          <p:spTgt spid="2">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500"/>
                                        <p:tgtEl>
                                          <p:spTgt spid="2">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500"/>
                                        <p:tgtEl>
                                          <p:spTgt spid="2">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
                                            <p:txEl>
                                              <p:pRg st="12" end="12"/>
                                            </p:txEl>
                                          </p:spTgt>
                                        </p:tgtEl>
                                        <p:attrNameLst>
                                          <p:attrName>style.visibility</p:attrName>
                                        </p:attrNameLst>
                                      </p:cBhvr>
                                      <p:to>
                                        <p:strVal val="visible"/>
                                      </p:to>
                                    </p:set>
                                    <p:animEffect transition="in" filter="fade">
                                      <p:cBhvr>
                                        <p:cTn id="67" dur="500"/>
                                        <p:tgtEl>
                                          <p:spTgt spid="2">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13" end="13"/>
                                            </p:txEl>
                                          </p:spTgt>
                                        </p:tgtEl>
                                        <p:attrNameLst>
                                          <p:attrName>style.visibility</p:attrName>
                                        </p:attrNameLst>
                                      </p:cBhvr>
                                      <p:to>
                                        <p:strVal val="visible"/>
                                      </p:to>
                                    </p:set>
                                    <p:animEffect transition="in" filter="fade">
                                      <p:cBhvr>
                                        <p:cTn id="72" dur="500"/>
                                        <p:tgtEl>
                                          <p:spTgt spid="2">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
                                            <p:txEl>
                                              <p:pRg st="14" end="14"/>
                                            </p:txEl>
                                          </p:spTgt>
                                        </p:tgtEl>
                                        <p:attrNameLst>
                                          <p:attrName>style.visibility</p:attrName>
                                        </p:attrNameLst>
                                      </p:cBhvr>
                                      <p:to>
                                        <p:strVal val="visible"/>
                                      </p:to>
                                    </p:set>
                                    <p:animEffect transition="in" filter="fade">
                                      <p:cBhvr>
                                        <p:cTn id="77" dur="500"/>
                                        <p:tgtEl>
                                          <p:spTgt spid="2">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
                                            <p:txEl>
                                              <p:pRg st="15" end="15"/>
                                            </p:txEl>
                                          </p:spTgt>
                                        </p:tgtEl>
                                        <p:attrNameLst>
                                          <p:attrName>style.visibility</p:attrName>
                                        </p:attrNameLst>
                                      </p:cBhvr>
                                      <p:to>
                                        <p:strVal val="visible"/>
                                      </p:to>
                                    </p:set>
                                    <p:animEffect transition="in" filter="fade">
                                      <p:cBhvr>
                                        <p:cTn id="82" dur="500"/>
                                        <p:tgtEl>
                                          <p:spTgt spid="2">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
                                            <p:txEl>
                                              <p:pRg st="16" end="16"/>
                                            </p:txEl>
                                          </p:spTgt>
                                        </p:tgtEl>
                                        <p:attrNameLst>
                                          <p:attrName>style.visibility</p:attrName>
                                        </p:attrNameLst>
                                      </p:cBhvr>
                                      <p:to>
                                        <p:strVal val="visible"/>
                                      </p:to>
                                    </p:set>
                                    <p:animEffect transition="in" filter="fade">
                                      <p:cBhvr>
                                        <p:cTn id="87" dur="500"/>
                                        <p:tgtEl>
                                          <p:spTgt spid="2">
                                            <p:txEl>
                                              <p:pRg st="16" end="1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2">
                                            <p:txEl>
                                              <p:pRg st="17" end="17"/>
                                            </p:txEl>
                                          </p:spTgt>
                                        </p:tgtEl>
                                        <p:attrNameLst>
                                          <p:attrName>style.visibility</p:attrName>
                                        </p:attrNameLst>
                                      </p:cBhvr>
                                      <p:to>
                                        <p:strVal val="visible"/>
                                      </p:to>
                                    </p:set>
                                    <p:animEffect transition="in" filter="fade">
                                      <p:cBhvr>
                                        <p:cTn id="92" dur="500"/>
                                        <p:tgtEl>
                                          <p:spTgt spid="2">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85421"/>
            <a:ext cx="8458200" cy="5262979"/>
          </a:xfrm>
          <a:prstGeom prst="rect">
            <a:avLst/>
          </a:prstGeom>
          <a:noFill/>
        </p:spPr>
        <p:txBody>
          <a:bodyPr wrap="square" rtlCol="0">
            <a:spAutoFit/>
          </a:bodyPr>
          <a:lstStyle/>
          <a:p>
            <a:pPr marL="457200" lvl="0" indent="457200"/>
            <a:r>
              <a:rPr lang="en-US" sz="1600" dirty="0">
                <a:solidFill>
                  <a:prstClr val="black"/>
                </a:solidFill>
                <a:latin typeface="Times New Roman"/>
              </a:rPr>
              <a:t>3. Given that you are looking at stratified epithelium,</a:t>
            </a:r>
          </a:p>
          <a:p>
            <a:pPr marL="1371600" lvl="0"/>
            <a:r>
              <a:rPr lang="en-US" sz="1600" dirty="0">
                <a:solidFill>
                  <a:prstClr val="black"/>
                </a:solidFill>
                <a:latin typeface="Times New Roman"/>
              </a:rPr>
              <a:t>a. Do the cells at the apical (free) surface appear flat, with little cytoplasm around </a:t>
            </a:r>
            <a:r>
              <a:rPr lang="en-US" sz="1600" dirty="0" smtClean="0">
                <a:solidFill>
                  <a:prstClr val="black"/>
                </a:solidFill>
                <a:latin typeface="Times New Roman"/>
              </a:rPr>
              <a:t>					the </a:t>
            </a:r>
            <a:r>
              <a:rPr lang="en-US" sz="1600" dirty="0">
                <a:solidFill>
                  <a:prstClr val="black"/>
                </a:solidFill>
                <a:latin typeface="Times New Roman"/>
              </a:rPr>
              <a:t>nucleus or with no visible nucleus?</a:t>
            </a:r>
          </a:p>
          <a:p>
            <a:pPr marL="1371600" lvl="0" indent="457200"/>
            <a:r>
              <a:rPr lang="en-US" sz="1600" dirty="0">
                <a:solidFill>
                  <a:prstClr val="black"/>
                </a:solidFill>
                <a:latin typeface="Times New Roman"/>
              </a:rPr>
              <a:t>No: stratified cuboidal or stratified columnar epithelium (go to b)</a:t>
            </a:r>
          </a:p>
          <a:p>
            <a:pPr marL="1371600" lvl="0" indent="457200"/>
            <a:r>
              <a:rPr lang="en-US" sz="1600" dirty="0">
                <a:solidFill>
                  <a:prstClr val="black"/>
                </a:solidFill>
                <a:latin typeface="Times New Roman"/>
              </a:rPr>
              <a:t>Yes: stratified squamous epithelium (continue below)</a:t>
            </a:r>
          </a:p>
          <a:p>
            <a:pPr marL="1828800" lvl="0" indent="457200"/>
            <a:r>
              <a:rPr lang="en-US" sz="1600" dirty="0">
                <a:solidFill>
                  <a:prstClr val="black"/>
                </a:solidFill>
                <a:latin typeface="Times New Roman"/>
              </a:rPr>
              <a:t>(1) Do the cells at the apical surface contain nuclei?</a:t>
            </a:r>
          </a:p>
          <a:p>
            <a:pPr marL="2286000" lvl="0" indent="457200"/>
            <a:r>
              <a:rPr lang="en-US" sz="1600" dirty="0">
                <a:solidFill>
                  <a:prstClr val="black"/>
                </a:solidFill>
                <a:latin typeface="Times New Roman"/>
              </a:rPr>
              <a:t>No: </a:t>
            </a:r>
            <a:r>
              <a:rPr lang="en-US" sz="1600" b="1" dirty="0" err="1">
                <a:solidFill>
                  <a:prstClr val="black"/>
                </a:solidFill>
                <a:latin typeface="Times New Roman"/>
              </a:rPr>
              <a:t>nonkeratinized</a:t>
            </a:r>
            <a:r>
              <a:rPr lang="en-US" sz="1600" b="1" dirty="0">
                <a:solidFill>
                  <a:prstClr val="black"/>
                </a:solidFill>
                <a:latin typeface="Times New Roman"/>
              </a:rPr>
              <a:t> stratified squamous epithelium</a:t>
            </a:r>
            <a:endParaRPr lang="en-US" sz="1600" dirty="0">
              <a:solidFill>
                <a:prstClr val="black"/>
              </a:solidFill>
              <a:latin typeface="Times New Roman"/>
            </a:endParaRPr>
          </a:p>
          <a:p>
            <a:pPr marL="2286000" lvl="0" indent="457200"/>
            <a:r>
              <a:rPr lang="en-US" sz="1600" dirty="0">
                <a:solidFill>
                  <a:prstClr val="black"/>
                </a:solidFill>
                <a:latin typeface="Times New Roman"/>
              </a:rPr>
              <a:t>Yes: </a:t>
            </a:r>
            <a:r>
              <a:rPr lang="en-US" sz="1600" b="1" dirty="0">
                <a:solidFill>
                  <a:prstClr val="black"/>
                </a:solidFill>
                <a:latin typeface="Times New Roman"/>
              </a:rPr>
              <a:t>keratinized stratified squamous epithelium</a:t>
            </a:r>
            <a:endParaRPr lang="en-US" sz="1600" dirty="0">
              <a:solidFill>
                <a:prstClr val="black"/>
              </a:solidFill>
              <a:latin typeface="Times New Roman"/>
            </a:endParaRPr>
          </a:p>
          <a:p>
            <a:pPr marL="1371600" lvl="0"/>
            <a:r>
              <a:rPr lang="en-US" sz="1600" dirty="0">
                <a:solidFill>
                  <a:prstClr val="black"/>
                </a:solidFill>
                <a:latin typeface="Times New Roman"/>
              </a:rPr>
              <a:t>b. Do the cells at the apical surface appear square, with a round nucleus near the </a:t>
            </a:r>
            <a:r>
              <a:rPr lang="en-US" sz="1600" dirty="0" smtClean="0">
                <a:solidFill>
                  <a:prstClr val="black"/>
                </a:solidFill>
                <a:latin typeface="Times New Roman"/>
              </a:rPr>
              <a:t>								center</a:t>
            </a:r>
            <a:r>
              <a:rPr lang="en-US" sz="1600" dirty="0">
                <a:solidFill>
                  <a:prstClr val="black"/>
                </a:solidFill>
                <a:latin typeface="Times New Roman"/>
              </a:rPr>
              <a:t>?</a:t>
            </a:r>
          </a:p>
          <a:p>
            <a:pPr marL="1371600" lvl="0" indent="457200"/>
            <a:r>
              <a:rPr lang="en-US" sz="1600" dirty="0">
                <a:solidFill>
                  <a:prstClr val="black"/>
                </a:solidFill>
                <a:latin typeface="Times New Roman"/>
              </a:rPr>
              <a:t>No: stratified columnar epithelium (go to c)</a:t>
            </a:r>
          </a:p>
          <a:p>
            <a:pPr marL="1828800" lvl="0"/>
            <a:r>
              <a:rPr lang="en-US" sz="1600" dirty="0">
                <a:solidFill>
                  <a:prstClr val="black"/>
                </a:solidFill>
                <a:latin typeface="Times New Roman"/>
              </a:rPr>
              <a:t>Yes: </a:t>
            </a:r>
            <a:r>
              <a:rPr lang="en-US" sz="1600" b="1" dirty="0">
                <a:solidFill>
                  <a:prstClr val="black"/>
                </a:solidFill>
                <a:latin typeface="Times New Roman"/>
              </a:rPr>
              <a:t>stratified cuboidal epithelium </a:t>
            </a:r>
            <a:r>
              <a:rPr lang="en-US" sz="1600" dirty="0">
                <a:solidFill>
                  <a:prstClr val="black"/>
                </a:solidFill>
                <a:latin typeface="Times New Roman"/>
              </a:rPr>
              <a:t>(Note: this tissue is typically two cell </a:t>
            </a:r>
            <a:r>
              <a:rPr lang="en-US" sz="1600" dirty="0" smtClean="0">
                <a:solidFill>
                  <a:prstClr val="black"/>
                </a:solidFill>
                <a:latin typeface="Times New Roman"/>
              </a:rPr>
              <a:t>						layers </a:t>
            </a:r>
            <a:r>
              <a:rPr lang="en-US" sz="1600" dirty="0">
                <a:solidFill>
                  <a:prstClr val="black"/>
                </a:solidFill>
                <a:latin typeface="Times New Roman"/>
              </a:rPr>
              <a:t>thick.)</a:t>
            </a:r>
          </a:p>
          <a:p>
            <a:pPr marL="1371600" lvl="0"/>
            <a:r>
              <a:rPr lang="en-US" sz="1600" dirty="0">
                <a:solidFill>
                  <a:prstClr val="black"/>
                </a:solidFill>
                <a:latin typeface="Times New Roman"/>
              </a:rPr>
              <a:t>c. Do the cells at the apical surface appear rectangular, with an oval nucleus near the </a:t>
            </a:r>
            <a:r>
              <a:rPr lang="en-US" sz="1600" dirty="0" smtClean="0">
                <a:solidFill>
                  <a:prstClr val="black"/>
                </a:solidFill>
                <a:latin typeface="Times New Roman"/>
              </a:rPr>
              <a:t>			middle </a:t>
            </a:r>
            <a:r>
              <a:rPr lang="en-US" sz="1600" dirty="0">
                <a:solidFill>
                  <a:prstClr val="black"/>
                </a:solidFill>
                <a:latin typeface="Times New Roman"/>
              </a:rPr>
              <a:t>or toward the side furthest from the free surface?</a:t>
            </a:r>
          </a:p>
          <a:p>
            <a:pPr marL="1371600" lvl="0" indent="457200"/>
            <a:r>
              <a:rPr lang="en-US" sz="1600" dirty="0">
                <a:solidFill>
                  <a:prstClr val="black"/>
                </a:solidFill>
                <a:latin typeface="Times New Roman"/>
              </a:rPr>
              <a:t>No: transitional epithelium (go to d)</a:t>
            </a:r>
          </a:p>
          <a:p>
            <a:pPr marL="1371600" lvl="0" indent="457200"/>
            <a:r>
              <a:rPr lang="en-US" sz="1600" dirty="0">
                <a:solidFill>
                  <a:prstClr val="black"/>
                </a:solidFill>
                <a:latin typeface="Times New Roman"/>
              </a:rPr>
              <a:t>Yes: </a:t>
            </a:r>
            <a:r>
              <a:rPr lang="en-US" sz="1600" b="1" dirty="0">
                <a:solidFill>
                  <a:prstClr val="black"/>
                </a:solidFill>
                <a:latin typeface="Times New Roman"/>
              </a:rPr>
              <a:t>stratified columnar epithelium </a:t>
            </a:r>
            <a:endParaRPr lang="en-US" sz="1600" dirty="0">
              <a:solidFill>
                <a:prstClr val="black"/>
              </a:solidFill>
              <a:latin typeface="Times New Roman"/>
            </a:endParaRPr>
          </a:p>
          <a:p>
            <a:pPr marL="1371600" lvl="0"/>
            <a:r>
              <a:rPr lang="en-US" sz="1600" dirty="0" smtClean="0">
                <a:solidFill>
                  <a:prstClr val="black"/>
                </a:solidFill>
                <a:latin typeface="Times New Roman"/>
              </a:rPr>
              <a:t>d</a:t>
            </a:r>
            <a:r>
              <a:rPr lang="en-US" sz="1600" dirty="0">
                <a:solidFill>
                  <a:prstClr val="black"/>
                </a:solidFill>
                <a:latin typeface="Times New Roman"/>
              </a:rPr>
              <a:t>. Do the cells at the apical surface appear dome-shaped (or as a mixture of flat- and dome-shaped)?</a:t>
            </a:r>
          </a:p>
          <a:p>
            <a:pPr marL="1371600" lvl="0" indent="457200"/>
            <a:r>
              <a:rPr lang="en-US" sz="1600" dirty="0">
                <a:solidFill>
                  <a:prstClr val="black"/>
                </a:solidFill>
                <a:latin typeface="Times New Roman"/>
              </a:rPr>
              <a:t>No: reconsider the previous options</a:t>
            </a:r>
          </a:p>
          <a:p>
            <a:pPr marL="1371600" lvl="0" indent="457200"/>
            <a:r>
              <a:rPr lang="en-US" sz="1600" dirty="0">
                <a:solidFill>
                  <a:prstClr val="black"/>
                </a:solidFill>
                <a:latin typeface="Times New Roman"/>
              </a:rPr>
              <a:t>Yes: </a:t>
            </a:r>
            <a:r>
              <a:rPr lang="en-US" sz="1600" b="1" dirty="0">
                <a:solidFill>
                  <a:prstClr val="black"/>
                </a:solidFill>
                <a:latin typeface="Times New Roman"/>
              </a:rPr>
              <a:t>transitional epithelium</a:t>
            </a:r>
            <a:endParaRPr lang="en-US" sz="1600" dirty="0">
              <a:solidFill>
                <a:prstClr val="black"/>
              </a:solidFill>
              <a:latin typeface="Times New Roman"/>
            </a:endParaRPr>
          </a:p>
        </p:txBody>
      </p:sp>
      <p:sp>
        <p:nvSpPr>
          <p:cNvPr id="3" name="TextBox 2"/>
          <p:cNvSpPr txBox="1"/>
          <p:nvPr/>
        </p:nvSpPr>
        <p:spPr>
          <a:xfrm>
            <a:off x="457200" y="6553200"/>
            <a:ext cx="8229600" cy="369332"/>
          </a:xfrm>
          <a:prstGeom prst="rect">
            <a:avLst/>
          </a:prstGeom>
          <a:noFill/>
        </p:spPr>
        <p:txBody>
          <a:bodyPr wrap="square" rtlCol="0">
            <a:spAutoFit/>
          </a:bodyPr>
          <a:lstStyle/>
          <a:p>
            <a:r>
              <a:rPr lang="en-US" dirty="0"/>
              <a:t>http://www2.yvcc.edu/histologyzoomer/HistologyTutorials/dichotomousKey.htm</a:t>
            </a:r>
          </a:p>
        </p:txBody>
      </p:sp>
      <p:sp>
        <p:nvSpPr>
          <p:cNvPr id="4" name="TextBox 3"/>
          <p:cNvSpPr txBox="1"/>
          <p:nvPr/>
        </p:nvSpPr>
        <p:spPr>
          <a:xfrm>
            <a:off x="4038600" y="533400"/>
            <a:ext cx="5410200" cy="369332"/>
          </a:xfrm>
          <a:prstGeom prst="rect">
            <a:avLst/>
          </a:prstGeom>
          <a:noFill/>
        </p:spPr>
        <p:txBody>
          <a:bodyPr wrap="square" rtlCol="0">
            <a:spAutoFit/>
          </a:bodyPr>
          <a:lstStyle/>
          <a:p>
            <a:r>
              <a:rPr lang="en-US" dirty="0" smtClean="0"/>
              <a:t>Btw – “stratified” usually means it is for PROTECTION</a:t>
            </a:r>
            <a:endParaRPr lang="en-US" dirty="0"/>
          </a:p>
        </p:txBody>
      </p:sp>
    </p:spTree>
    <p:extLst>
      <p:ext uri="{BB962C8B-B14F-4D97-AF65-F5344CB8AC3E}">
        <p14:creationId xmlns:p14="http://schemas.microsoft.com/office/powerpoint/2010/main" val="134055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5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8" end="8"/>
                                            </p:txEl>
                                          </p:spTgt>
                                        </p:tgtEl>
                                        <p:attrNameLst>
                                          <p:attrName>style.visibility</p:attrName>
                                        </p:attrNameLst>
                                      </p:cBhvr>
                                      <p:to>
                                        <p:strVal val="visible"/>
                                      </p:to>
                                    </p:set>
                                    <p:animEffect transition="in" filter="fade">
                                      <p:cBhvr>
                                        <p:cTn id="52" dur="500"/>
                                        <p:tgtEl>
                                          <p:spTgt spid="2">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9" end="9"/>
                                            </p:txEl>
                                          </p:spTgt>
                                        </p:tgtEl>
                                        <p:attrNameLst>
                                          <p:attrName>style.visibility</p:attrName>
                                        </p:attrNameLst>
                                      </p:cBhvr>
                                      <p:to>
                                        <p:strVal val="visible"/>
                                      </p:to>
                                    </p:set>
                                    <p:animEffect transition="in" filter="fade">
                                      <p:cBhvr>
                                        <p:cTn id="57" dur="500"/>
                                        <p:tgtEl>
                                          <p:spTgt spid="2">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
                                            <p:txEl>
                                              <p:pRg st="10" end="10"/>
                                            </p:txEl>
                                          </p:spTgt>
                                        </p:tgtEl>
                                        <p:attrNameLst>
                                          <p:attrName>style.visibility</p:attrName>
                                        </p:attrNameLst>
                                      </p:cBhvr>
                                      <p:to>
                                        <p:strVal val="visible"/>
                                      </p:to>
                                    </p:set>
                                    <p:animEffect transition="in" filter="fade">
                                      <p:cBhvr>
                                        <p:cTn id="62" dur="500"/>
                                        <p:tgtEl>
                                          <p:spTgt spid="2">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Effect transition="in" filter="fade">
                                      <p:cBhvr>
                                        <p:cTn id="67" dur="500"/>
                                        <p:tgtEl>
                                          <p:spTgt spid="2">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
                                            <p:txEl>
                                              <p:pRg st="12" end="12"/>
                                            </p:txEl>
                                          </p:spTgt>
                                        </p:tgtEl>
                                        <p:attrNameLst>
                                          <p:attrName>style.visibility</p:attrName>
                                        </p:attrNameLst>
                                      </p:cBhvr>
                                      <p:to>
                                        <p:strVal val="visible"/>
                                      </p:to>
                                    </p:set>
                                    <p:animEffect transition="in" filter="fade">
                                      <p:cBhvr>
                                        <p:cTn id="72" dur="500"/>
                                        <p:tgtEl>
                                          <p:spTgt spid="2">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
                                            <p:txEl>
                                              <p:pRg st="13" end="13"/>
                                            </p:txEl>
                                          </p:spTgt>
                                        </p:tgtEl>
                                        <p:attrNameLst>
                                          <p:attrName>style.visibility</p:attrName>
                                        </p:attrNameLst>
                                      </p:cBhvr>
                                      <p:to>
                                        <p:strVal val="visible"/>
                                      </p:to>
                                    </p:set>
                                    <p:animEffect transition="in" filter="fade">
                                      <p:cBhvr>
                                        <p:cTn id="77" dur="500"/>
                                        <p:tgtEl>
                                          <p:spTgt spid="2">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
                                            <p:txEl>
                                              <p:pRg st="14" end="14"/>
                                            </p:txEl>
                                          </p:spTgt>
                                        </p:tgtEl>
                                        <p:attrNameLst>
                                          <p:attrName>style.visibility</p:attrName>
                                        </p:attrNameLst>
                                      </p:cBhvr>
                                      <p:to>
                                        <p:strVal val="visible"/>
                                      </p:to>
                                    </p:set>
                                    <p:animEffect transition="in" filter="fade">
                                      <p:cBhvr>
                                        <p:cTn id="82" dur="500"/>
                                        <p:tgtEl>
                                          <p:spTgt spid="2">
                                            <p:txEl>
                                              <p:pRg st="14" end="1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
                                            <p:txEl>
                                              <p:pRg st="15" end="15"/>
                                            </p:txEl>
                                          </p:spTgt>
                                        </p:tgtEl>
                                        <p:attrNameLst>
                                          <p:attrName>style.visibility</p:attrName>
                                        </p:attrNameLst>
                                      </p:cBhvr>
                                      <p:to>
                                        <p:strVal val="visible"/>
                                      </p:to>
                                    </p:set>
                                    <p:animEffect transition="in" filter="fade">
                                      <p:cBhvr>
                                        <p:cTn id="87"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Epithelial Tissues</a:t>
            </a:r>
            <a:endParaRPr lang="en-US" dirty="0"/>
          </a:p>
        </p:txBody>
      </p:sp>
    </p:spTree>
    <p:extLst>
      <p:ext uri="{BB962C8B-B14F-4D97-AF65-F5344CB8AC3E}">
        <p14:creationId xmlns:p14="http://schemas.microsoft.com/office/powerpoint/2010/main" val="37112727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simple-squamous-lung-3-20xhe.jpg"/>
          <p:cNvPicPr>
            <a:picLocks noGrp="1" noChangeAspect="1"/>
          </p:cNvPicPr>
          <p:nvPr>
            <p:ph idx="1"/>
          </p:nvPr>
        </p:nvPicPr>
        <p:blipFill>
          <a:blip r:embed="rId3" cstate="print"/>
          <a:stretch>
            <a:fillRect/>
          </a:stretch>
        </p:blipFill>
        <p:spPr>
          <a:xfrm>
            <a:off x="152400" y="0"/>
            <a:ext cx="8985738" cy="5105400"/>
          </a:xfrm>
        </p:spPr>
      </p:pic>
      <p:pic>
        <p:nvPicPr>
          <p:cNvPr id="4098" name="Picture 2" descr="C:\Users\cronin\Desktop\imagesCAFCXFG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5410199"/>
            <a:ext cx="4953000" cy="120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5722893"/>
            <a:ext cx="2209800" cy="1200329"/>
          </a:xfrm>
          <a:prstGeom prst="rect">
            <a:avLst/>
          </a:prstGeom>
          <a:noFill/>
        </p:spPr>
        <p:txBody>
          <a:bodyPr wrap="square" rtlCol="0">
            <a:spAutoFit/>
          </a:bodyPr>
          <a:lstStyle/>
          <a:p>
            <a:r>
              <a:rPr lang="en-US" dirty="0"/>
              <a:t>Simple squamous, alveoli of </a:t>
            </a:r>
            <a:r>
              <a:rPr lang="en-US" dirty="0" smtClean="0"/>
              <a:t>lung,</a:t>
            </a:r>
          </a:p>
          <a:p>
            <a:r>
              <a:rPr lang="en-US" dirty="0" smtClean="0"/>
              <a:t>Absorption/exchange</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descr="simple_cuboidal_epithelium13173268212741346906184027.jpg"/>
          <p:cNvPicPr>
            <a:picLocks noChangeAspect="1"/>
          </p:cNvPicPr>
          <p:nvPr/>
        </p:nvPicPr>
        <p:blipFill>
          <a:blip r:embed="rId3" cstate="print"/>
          <a:stretch>
            <a:fillRect/>
          </a:stretch>
        </p:blipFill>
        <p:spPr>
          <a:xfrm>
            <a:off x="304800" y="216877"/>
            <a:ext cx="8553450" cy="5073735"/>
          </a:xfrm>
          <a:prstGeom prst="rect">
            <a:avLst/>
          </a:prstGeom>
        </p:spPr>
      </p:pic>
      <p:pic>
        <p:nvPicPr>
          <p:cNvPr id="5122" name="Picture 2" descr="C:\Users\cronin\Desktop\imagesCA2YRGPI.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476145"/>
            <a:ext cx="4495800" cy="1219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5722893"/>
            <a:ext cx="2209800" cy="1200329"/>
          </a:xfrm>
          <a:prstGeom prst="rect">
            <a:avLst/>
          </a:prstGeom>
          <a:noFill/>
        </p:spPr>
        <p:txBody>
          <a:bodyPr wrap="square" rtlCol="0">
            <a:spAutoFit/>
          </a:bodyPr>
          <a:lstStyle/>
          <a:p>
            <a:r>
              <a:rPr lang="en-US" dirty="0"/>
              <a:t>Simple cuboidal, kidney </a:t>
            </a:r>
            <a:r>
              <a:rPr lang="en-US" dirty="0" smtClean="0"/>
              <a:t>tubule,</a:t>
            </a:r>
          </a:p>
          <a:p>
            <a:r>
              <a:rPr lang="en-US" dirty="0" smtClean="0"/>
              <a:t>Secretion/absorption</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cronin\Desktop\imagesCAM8CXB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5354638"/>
            <a:ext cx="4267200" cy="1503362"/>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cronin\Desktop\imagesCAOX1XF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458200" cy="4953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52400" y="5722893"/>
            <a:ext cx="2362200" cy="1477328"/>
          </a:xfrm>
          <a:prstGeom prst="rect">
            <a:avLst/>
          </a:prstGeom>
          <a:noFill/>
        </p:spPr>
        <p:txBody>
          <a:bodyPr wrap="square" rtlCol="0">
            <a:spAutoFit/>
          </a:bodyPr>
          <a:lstStyle/>
          <a:p>
            <a:r>
              <a:rPr lang="en-US" dirty="0"/>
              <a:t>Simple columnar, ileum of small </a:t>
            </a:r>
            <a:r>
              <a:rPr lang="en-US" dirty="0" smtClean="0"/>
              <a:t>intestine,</a:t>
            </a:r>
          </a:p>
          <a:p>
            <a:r>
              <a:rPr lang="en-US" dirty="0"/>
              <a:t>Secretion/absorption</a:t>
            </a:r>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descr="Pseudostratified%20Columnar%20Ciliated%20Epithelium1.jpg"/>
          <p:cNvPicPr>
            <a:picLocks noGrp="1" noChangeAspect="1"/>
          </p:cNvPicPr>
          <p:nvPr>
            <p:ph idx="1"/>
          </p:nvPr>
        </p:nvPicPr>
        <p:blipFill>
          <a:blip r:embed="rId3" cstate="print"/>
          <a:stretch>
            <a:fillRect/>
          </a:stretch>
        </p:blipFill>
        <p:spPr>
          <a:xfrm>
            <a:off x="762000" y="533400"/>
            <a:ext cx="7696199" cy="5715000"/>
          </a:xfrm>
        </p:spPr>
      </p:pic>
      <p:sp>
        <p:nvSpPr>
          <p:cNvPr id="4" name="TextBox 3"/>
          <p:cNvSpPr txBox="1"/>
          <p:nvPr/>
        </p:nvSpPr>
        <p:spPr>
          <a:xfrm>
            <a:off x="152400" y="6248400"/>
            <a:ext cx="6553200" cy="1200329"/>
          </a:xfrm>
          <a:prstGeom prst="rect">
            <a:avLst/>
          </a:prstGeom>
          <a:noFill/>
        </p:spPr>
        <p:txBody>
          <a:bodyPr wrap="square" rtlCol="0">
            <a:spAutoFit/>
          </a:bodyPr>
          <a:lstStyle/>
          <a:p>
            <a:r>
              <a:rPr lang="en-US" dirty="0"/>
              <a:t>Pseudostratified columnar epithelial (ciliated), </a:t>
            </a:r>
            <a:r>
              <a:rPr lang="en-US" dirty="0" smtClean="0"/>
              <a:t>trachea, Secretion/transport</a:t>
            </a:r>
            <a:endParaRPr lang="en-US" dirty="0"/>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cronin\Desktop\imagesCAHY2JS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143000"/>
            <a:ext cx="7239000" cy="464819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2400" y="5943600"/>
            <a:ext cx="2514600" cy="1200329"/>
          </a:xfrm>
          <a:prstGeom prst="rect">
            <a:avLst/>
          </a:prstGeom>
          <a:noFill/>
        </p:spPr>
        <p:txBody>
          <a:bodyPr wrap="square" rtlCol="0">
            <a:spAutoFit/>
          </a:bodyPr>
          <a:lstStyle/>
          <a:p>
            <a:r>
              <a:rPr lang="en-US" dirty="0"/>
              <a:t>Stratified squamous, </a:t>
            </a:r>
            <a:r>
              <a:rPr lang="en-US" dirty="0" smtClean="0"/>
              <a:t>esophagus,</a:t>
            </a:r>
          </a:p>
          <a:p>
            <a:r>
              <a:rPr lang="en-US" dirty="0" smtClean="0"/>
              <a:t>protection</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Picture 6" descr="transitional_epithelium1329421715213.jpg"/>
          <p:cNvPicPr>
            <a:picLocks noChangeAspect="1"/>
          </p:cNvPicPr>
          <p:nvPr/>
        </p:nvPicPr>
        <p:blipFill>
          <a:blip r:embed="rId3" cstate="print"/>
          <a:stretch>
            <a:fillRect/>
          </a:stretch>
        </p:blipFill>
        <p:spPr>
          <a:xfrm>
            <a:off x="1066800" y="381000"/>
            <a:ext cx="7086600" cy="5791200"/>
          </a:xfrm>
          <a:prstGeom prst="rect">
            <a:avLst/>
          </a:prstGeom>
        </p:spPr>
      </p:pic>
      <p:sp>
        <p:nvSpPr>
          <p:cNvPr id="4" name="TextBox 3"/>
          <p:cNvSpPr txBox="1"/>
          <p:nvPr/>
        </p:nvSpPr>
        <p:spPr>
          <a:xfrm>
            <a:off x="152400" y="6172200"/>
            <a:ext cx="3200400" cy="646331"/>
          </a:xfrm>
          <a:prstGeom prst="rect">
            <a:avLst/>
          </a:prstGeom>
          <a:noFill/>
        </p:spPr>
        <p:txBody>
          <a:bodyPr wrap="square" rtlCol="0">
            <a:spAutoFit/>
          </a:bodyPr>
          <a:lstStyle/>
          <a:p>
            <a:r>
              <a:rPr lang="en-US" dirty="0"/>
              <a:t>Transitional epithelium, </a:t>
            </a:r>
            <a:r>
              <a:rPr lang="en-US" dirty="0" smtClean="0"/>
              <a:t>bladder, protection/stretch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Connective Tissues</a:t>
            </a:r>
            <a:endParaRPr lang="en-US" dirty="0"/>
          </a:p>
        </p:txBody>
      </p:sp>
    </p:spTree>
    <p:extLst>
      <p:ext uri="{BB962C8B-B14F-4D97-AF65-F5344CB8AC3E}">
        <p14:creationId xmlns:p14="http://schemas.microsoft.com/office/powerpoint/2010/main" val="155319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reolar1.jpg"/>
          <p:cNvPicPr>
            <a:picLocks noGrp="1" noChangeAspect="1"/>
          </p:cNvPicPr>
          <p:nvPr>
            <p:ph idx="1"/>
          </p:nvPr>
        </p:nvPicPr>
        <p:blipFill>
          <a:blip r:embed="rId3" cstate="print"/>
          <a:stretch>
            <a:fillRect/>
          </a:stretch>
        </p:blipFill>
        <p:spPr>
          <a:xfrm>
            <a:off x="838200" y="381000"/>
            <a:ext cx="7467600" cy="5791200"/>
          </a:xfrm>
        </p:spPr>
      </p:pic>
      <p:sp>
        <p:nvSpPr>
          <p:cNvPr id="4" name="TextBox 3"/>
          <p:cNvSpPr txBox="1"/>
          <p:nvPr/>
        </p:nvSpPr>
        <p:spPr>
          <a:xfrm>
            <a:off x="127474" y="6248400"/>
            <a:ext cx="7263926" cy="646331"/>
          </a:xfrm>
          <a:prstGeom prst="rect">
            <a:avLst/>
          </a:prstGeom>
          <a:noFill/>
        </p:spPr>
        <p:txBody>
          <a:bodyPr wrap="square" rtlCol="0">
            <a:spAutoFit/>
          </a:bodyPr>
          <a:lstStyle/>
          <a:p>
            <a:r>
              <a:rPr lang="en-US" dirty="0"/>
              <a:t>Areolar connective tissue, cushioning most </a:t>
            </a:r>
            <a:r>
              <a:rPr lang="en-US" dirty="0" smtClean="0"/>
              <a:t>organs</a:t>
            </a:r>
          </a:p>
          <a:p>
            <a:r>
              <a:rPr lang="en-US" dirty="0"/>
              <a:t> </a:t>
            </a:r>
            <a:r>
              <a:rPr lang="en-US" dirty="0" smtClean="0"/>
              <a:t>- “Prototype” for all other connective tissues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dipose.png"/>
          <p:cNvPicPr>
            <a:picLocks noGrp="1" noChangeAspect="1"/>
          </p:cNvPicPr>
          <p:nvPr>
            <p:ph idx="1"/>
          </p:nvPr>
        </p:nvPicPr>
        <p:blipFill>
          <a:blip r:embed="rId3" cstate="print"/>
          <a:stretch>
            <a:fillRect/>
          </a:stretch>
        </p:blipFill>
        <p:spPr>
          <a:xfrm>
            <a:off x="762000" y="609600"/>
            <a:ext cx="7696199" cy="5562599"/>
          </a:xfrm>
        </p:spPr>
      </p:pic>
      <p:sp>
        <p:nvSpPr>
          <p:cNvPr id="5" name="TextBox 4"/>
          <p:cNvSpPr txBox="1"/>
          <p:nvPr/>
        </p:nvSpPr>
        <p:spPr>
          <a:xfrm>
            <a:off x="127474" y="6248400"/>
            <a:ext cx="7263926" cy="369332"/>
          </a:xfrm>
          <a:prstGeom prst="rect">
            <a:avLst/>
          </a:prstGeom>
          <a:noFill/>
        </p:spPr>
        <p:txBody>
          <a:bodyPr wrap="square" rtlCol="0">
            <a:spAutoFit/>
          </a:bodyPr>
          <a:lstStyle/>
          <a:p>
            <a:r>
              <a:rPr lang="en-US" dirty="0"/>
              <a:t>Adipose, cushioning most places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Reticular%20Connective%20Tissue_2.jpg"/>
          <p:cNvPicPr>
            <a:picLocks noGrp="1" noChangeAspect="1"/>
          </p:cNvPicPr>
          <p:nvPr>
            <p:ph idx="1"/>
          </p:nvPr>
        </p:nvPicPr>
        <p:blipFill>
          <a:blip r:embed="rId3" cstate="print"/>
          <a:stretch>
            <a:fillRect/>
          </a:stretch>
        </p:blipFill>
        <p:spPr>
          <a:xfrm>
            <a:off x="762000" y="685800"/>
            <a:ext cx="7543800" cy="5334000"/>
          </a:xfrm>
        </p:spPr>
      </p:pic>
      <p:sp>
        <p:nvSpPr>
          <p:cNvPr id="5" name="TextBox 4"/>
          <p:cNvSpPr txBox="1"/>
          <p:nvPr/>
        </p:nvSpPr>
        <p:spPr>
          <a:xfrm>
            <a:off x="127474" y="6260068"/>
            <a:ext cx="7263926" cy="369332"/>
          </a:xfrm>
          <a:prstGeom prst="rect">
            <a:avLst/>
          </a:prstGeom>
          <a:noFill/>
        </p:spPr>
        <p:txBody>
          <a:bodyPr wrap="square" rtlCol="0">
            <a:spAutoFit/>
          </a:bodyPr>
          <a:lstStyle/>
          <a:p>
            <a:r>
              <a:rPr lang="en-US" dirty="0"/>
              <a:t>Reticular connective tissue, lymphoid organs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dense_regular_connective_tissue1340325940053.png"/>
          <p:cNvPicPr>
            <a:picLocks noGrp="1" noChangeAspect="1"/>
          </p:cNvPicPr>
          <p:nvPr>
            <p:ph idx="1"/>
          </p:nvPr>
        </p:nvPicPr>
        <p:blipFill>
          <a:blip r:embed="rId3" cstate="print"/>
          <a:stretch>
            <a:fillRect/>
          </a:stretch>
        </p:blipFill>
        <p:spPr>
          <a:xfrm>
            <a:off x="838200" y="457200"/>
            <a:ext cx="7620000" cy="5867400"/>
          </a:xfrm>
        </p:spPr>
      </p:pic>
      <p:sp>
        <p:nvSpPr>
          <p:cNvPr id="4" name="TextBox 3"/>
          <p:cNvSpPr txBox="1"/>
          <p:nvPr/>
        </p:nvSpPr>
        <p:spPr>
          <a:xfrm>
            <a:off x="127474" y="6412468"/>
            <a:ext cx="7263926" cy="369332"/>
          </a:xfrm>
          <a:prstGeom prst="rect">
            <a:avLst/>
          </a:prstGeom>
          <a:noFill/>
        </p:spPr>
        <p:txBody>
          <a:bodyPr wrap="square" rtlCol="0">
            <a:spAutoFit/>
          </a:bodyPr>
          <a:lstStyle/>
          <a:p>
            <a:r>
              <a:rPr lang="en-US" dirty="0"/>
              <a:t>Dense regular connective tissue, tendons/ligaments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enseirregcontis.jpg"/>
          <p:cNvPicPr>
            <a:picLocks noGrp="1" noChangeAspect="1"/>
          </p:cNvPicPr>
          <p:nvPr>
            <p:ph idx="1"/>
          </p:nvPr>
        </p:nvPicPr>
        <p:blipFill>
          <a:blip r:embed="rId3" cstate="print"/>
          <a:stretch>
            <a:fillRect/>
          </a:stretch>
        </p:blipFill>
        <p:spPr>
          <a:xfrm>
            <a:off x="990601" y="762000"/>
            <a:ext cx="7162800" cy="5364163"/>
          </a:xfrm>
        </p:spPr>
      </p:pic>
      <p:sp>
        <p:nvSpPr>
          <p:cNvPr id="5" name="TextBox 4"/>
          <p:cNvSpPr txBox="1"/>
          <p:nvPr/>
        </p:nvSpPr>
        <p:spPr>
          <a:xfrm>
            <a:off x="127474" y="6412468"/>
            <a:ext cx="7263926" cy="369332"/>
          </a:xfrm>
          <a:prstGeom prst="rect">
            <a:avLst/>
          </a:prstGeom>
          <a:noFill/>
        </p:spPr>
        <p:txBody>
          <a:bodyPr wrap="square" rtlCol="0">
            <a:spAutoFit/>
          </a:bodyPr>
          <a:lstStyle/>
          <a:p>
            <a:r>
              <a:rPr lang="en-US" dirty="0"/>
              <a:t>Dense irregular connective tissue, dermis of skin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cronin\Desktop\hyalinecartil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600"/>
            <a:ext cx="7207250" cy="55351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7474" y="5791200"/>
            <a:ext cx="7263926" cy="923330"/>
          </a:xfrm>
          <a:prstGeom prst="rect">
            <a:avLst/>
          </a:prstGeom>
          <a:noFill/>
        </p:spPr>
        <p:txBody>
          <a:bodyPr wrap="square" rtlCol="0">
            <a:spAutoFit/>
          </a:bodyPr>
          <a:lstStyle/>
          <a:p>
            <a:r>
              <a:rPr lang="en-US" dirty="0"/>
              <a:t>Cartilage (elastic, hyaline, fibro), </a:t>
            </a:r>
            <a:r>
              <a:rPr lang="en-US" dirty="0" smtClean="0"/>
              <a:t>trachea</a:t>
            </a:r>
          </a:p>
          <a:p>
            <a:endParaRPr lang="en-US" dirty="0"/>
          </a:p>
          <a:p>
            <a:r>
              <a:rPr lang="en-US" dirty="0" smtClean="0"/>
              <a:t>Observe: Chondrocytes in lacunae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bone.png"/>
          <p:cNvPicPr>
            <a:picLocks noGrp="1" noChangeAspect="1"/>
          </p:cNvPicPr>
          <p:nvPr>
            <p:ph idx="1"/>
          </p:nvPr>
        </p:nvPicPr>
        <p:blipFill>
          <a:blip r:embed="rId3" cstate="print"/>
          <a:stretch>
            <a:fillRect/>
          </a:stretch>
        </p:blipFill>
        <p:spPr>
          <a:xfrm>
            <a:off x="838200" y="609600"/>
            <a:ext cx="7467600" cy="5562599"/>
          </a:xfrm>
        </p:spPr>
      </p:pic>
      <p:sp>
        <p:nvSpPr>
          <p:cNvPr id="5" name="TextBox 4"/>
          <p:cNvSpPr txBox="1"/>
          <p:nvPr/>
        </p:nvSpPr>
        <p:spPr>
          <a:xfrm>
            <a:off x="127474" y="6400800"/>
            <a:ext cx="7263926" cy="369332"/>
          </a:xfrm>
          <a:prstGeom prst="rect">
            <a:avLst/>
          </a:prstGeom>
          <a:noFill/>
        </p:spPr>
        <p:txBody>
          <a:bodyPr wrap="square" rtlCol="0">
            <a:spAutoFit/>
          </a:bodyPr>
          <a:lstStyle/>
          <a:p>
            <a:r>
              <a:rPr lang="en-US" dirty="0"/>
              <a:t>Bone, skeleton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blood.png"/>
          <p:cNvPicPr>
            <a:picLocks noGrp="1" noChangeAspect="1"/>
          </p:cNvPicPr>
          <p:nvPr>
            <p:ph idx="1"/>
          </p:nvPr>
        </p:nvPicPr>
        <p:blipFill>
          <a:blip r:embed="rId3" cstate="print"/>
          <a:stretch>
            <a:fillRect/>
          </a:stretch>
        </p:blipFill>
        <p:spPr>
          <a:xfrm>
            <a:off x="762000" y="609600"/>
            <a:ext cx="7772400" cy="5638800"/>
          </a:xfrm>
        </p:spPr>
      </p:pic>
      <p:sp>
        <p:nvSpPr>
          <p:cNvPr id="5" name="TextBox 4"/>
          <p:cNvSpPr txBox="1"/>
          <p:nvPr/>
        </p:nvSpPr>
        <p:spPr>
          <a:xfrm>
            <a:off x="127474" y="6400800"/>
            <a:ext cx="7263926" cy="369332"/>
          </a:xfrm>
          <a:prstGeom prst="rect">
            <a:avLst/>
          </a:prstGeom>
          <a:noFill/>
        </p:spPr>
        <p:txBody>
          <a:bodyPr wrap="square" rtlCol="0">
            <a:spAutoFit/>
          </a:bodyPr>
          <a:lstStyle/>
          <a:p>
            <a:r>
              <a:rPr lang="en-US" dirty="0" smtClean="0"/>
              <a:t>blood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Muscle Tissues</a:t>
            </a:r>
            <a:endParaRPr lang="en-US" dirty="0"/>
          </a:p>
        </p:txBody>
      </p:sp>
    </p:spTree>
    <p:extLst>
      <p:ext uri="{BB962C8B-B14F-4D97-AF65-F5344CB8AC3E}">
        <p14:creationId xmlns:p14="http://schemas.microsoft.com/office/powerpoint/2010/main" val="13610888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keletalMuscle_2.jpg"/>
          <p:cNvPicPr>
            <a:picLocks noGrp="1" noChangeAspect="1"/>
          </p:cNvPicPr>
          <p:nvPr>
            <p:ph idx="1"/>
          </p:nvPr>
        </p:nvPicPr>
        <p:blipFill>
          <a:blip r:embed="rId3" cstate="print"/>
          <a:stretch>
            <a:fillRect/>
          </a:stretch>
        </p:blipFill>
        <p:spPr>
          <a:xfrm>
            <a:off x="1143000" y="381000"/>
            <a:ext cx="6858000" cy="5280660"/>
          </a:xfrm>
        </p:spPr>
      </p:pic>
      <p:sp>
        <p:nvSpPr>
          <p:cNvPr id="5" name="TextBox 4"/>
          <p:cNvSpPr txBox="1"/>
          <p:nvPr/>
        </p:nvSpPr>
        <p:spPr>
          <a:xfrm>
            <a:off x="127474" y="5867400"/>
            <a:ext cx="7263926" cy="923330"/>
          </a:xfrm>
          <a:prstGeom prst="rect">
            <a:avLst/>
          </a:prstGeom>
          <a:noFill/>
        </p:spPr>
        <p:txBody>
          <a:bodyPr wrap="square" rtlCol="0">
            <a:spAutoFit/>
          </a:bodyPr>
          <a:lstStyle/>
          <a:p>
            <a:r>
              <a:rPr lang="en-US" dirty="0"/>
              <a:t>Skeletal muscle, </a:t>
            </a:r>
            <a:r>
              <a:rPr lang="en-US" dirty="0" smtClean="0"/>
              <a:t>muscle</a:t>
            </a:r>
          </a:p>
          <a:p>
            <a:endParaRPr lang="en-US" dirty="0"/>
          </a:p>
          <a:p>
            <a:r>
              <a:rPr lang="en-US" dirty="0" smtClean="0"/>
              <a:t>Observe: Striations and multiple cell nuclei in each muscle strand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mooth muscle.png"/>
          <p:cNvPicPr>
            <a:picLocks noGrp="1" noChangeAspect="1"/>
          </p:cNvPicPr>
          <p:nvPr>
            <p:ph idx="1"/>
          </p:nvPr>
        </p:nvPicPr>
        <p:blipFill>
          <a:blip r:embed="rId3" cstate="print"/>
          <a:stretch>
            <a:fillRect/>
          </a:stretch>
        </p:blipFill>
        <p:spPr>
          <a:xfrm>
            <a:off x="762000" y="533400"/>
            <a:ext cx="7620000" cy="5715000"/>
          </a:xfrm>
        </p:spPr>
      </p:pic>
      <p:sp>
        <p:nvSpPr>
          <p:cNvPr id="5" name="TextBox 4"/>
          <p:cNvSpPr txBox="1"/>
          <p:nvPr/>
        </p:nvSpPr>
        <p:spPr>
          <a:xfrm>
            <a:off x="127474" y="6336268"/>
            <a:ext cx="7263926" cy="369332"/>
          </a:xfrm>
          <a:prstGeom prst="rect">
            <a:avLst/>
          </a:prstGeom>
          <a:noFill/>
        </p:spPr>
        <p:txBody>
          <a:bodyPr wrap="square" rtlCol="0">
            <a:spAutoFit/>
          </a:bodyPr>
          <a:lstStyle/>
          <a:p>
            <a:r>
              <a:rPr lang="en-US" dirty="0"/>
              <a:t>Smooth muscle, uterus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ense_regular_connective_tissue1340325940053.png"/>
          <p:cNvPicPr>
            <a:picLocks noGrp="1" noChangeAspect="1"/>
          </p:cNvPicPr>
          <p:nvPr>
            <p:ph idx="1"/>
          </p:nvPr>
        </p:nvPicPr>
        <p:blipFill>
          <a:blip r:embed="rId3" cstate="print"/>
          <a:stretch>
            <a:fillRect/>
          </a:stretch>
        </p:blipFill>
        <p:spPr>
          <a:xfrm>
            <a:off x="4620286" y="1981200"/>
            <a:ext cx="4534395" cy="3491484"/>
          </a:xfrm>
        </p:spPr>
      </p:pic>
      <p:pic>
        <p:nvPicPr>
          <p:cNvPr id="4" name="Content Placeholder 3" descr="smooth muscle.png"/>
          <p:cNvPicPr>
            <a:picLocks noChangeAspect="1"/>
          </p:cNvPicPr>
          <p:nvPr/>
        </p:nvPicPr>
        <p:blipFill>
          <a:blip r:embed="rId4" cstate="print"/>
          <a:stretch>
            <a:fillRect/>
          </a:stretch>
        </p:blipFill>
        <p:spPr>
          <a:xfrm>
            <a:off x="0" y="2000250"/>
            <a:ext cx="4648200" cy="3486150"/>
          </a:xfrm>
          <a:prstGeom prst="rect">
            <a:avLst/>
          </a:prstGeom>
        </p:spPr>
      </p:pic>
      <p:sp>
        <p:nvSpPr>
          <p:cNvPr id="3" name="TextBox 2"/>
          <p:cNvSpPr txBox="1"/>
          <p:nvPr/>
        </p:nvSpPr>
        <p:spPr>
          <a:xfrm>
            <a:off x="5410200" y="1556266"/>
            <a:ext cx="3200400" cy="369332"/>
          </a:xfrm>
          <a:prstGeom prst="rect">
            <a:avLst/>
          </a:prstGeom>
          <a:noFill/>
        </p:spPr>
        <p:txBody>
          <a:bodyPr wrap="square" rtlCol="0">
            <a:spAutoFit/>
          </a:bodyPr>
          <a:lstStyle/>
          <a:p>
            <a:r>
              <a:rPr lang="en-US" dirty="0"/>
              <a:t>Dense regular connective tissue</a:t>
            </a:r>
          </a:p>
        </p:txBody>
      </p:sp>
      <p:sp>
        <p:nvSpPr>
          <p:cNvPr id="7" name="TextBox 6"/>
          <p:cNvSpPr txBox="1"/>
          <p:nvPr/>
        </p:nvSpPr>
        <p:spPr>
          <a:xfrm>
            <a:off x="838200" y="1549090"/>
            <a:ext cx="3200400" cy="369332"/>
          </a:xfrm>
          <a:prstGeom prst="rect">
            <a:avLst/>
          </a:prstGeom>
          <a:noFill/>
        </p:spPr>
        <p:txBody>
          <a:bodyPr wrap="square" rtlCol="0">
            <a:spAutoFit/>
          </a:bodyPr>
          <a:lstStyle/>
          <a:p>
            <a:r>
              <a:rPr lang="en-US" dirty="0" smtClean="0"/>
              <a:t>Smooth muscle tissue</a:t>
            </a:r>
            <a:endParaRPr lang="en-US" dirty="0"/>
          </a:p>
        </p:txBody>
      </p:sp>
      <p:sp>
        <p:nvSpPr>
          <p:cNvPr id="8" name="TextBox 7"/>
          <p:cNvSpPr txBox="1"/>
          <p:nvPr/>
        </p:nvSpPr>
        <p:spPr>
          <a:xfrm>
            <a:off x="609600" y="5638800"/>
            <a:ext cx="3505200" cy="369332"/>
          </a:xfrm>
          <a:prstGeom prst="rect">
            <a:avLst/>
          </a:prstGeom>
          <a:noFill/>
        </p:spPr>
        <p:txBody>
          <a:bodyPr wrap="square" rtlCol="0">
            <a:spAutoFit/>
          </a:bodyPr>
          <a:lstStyle/>
          <a:p>
            <a:r>
              <a:rPr lang="en-US" dirty="0" smtClean="0"/>
              <a:t>Cell nuclei “inside” bands of tissue</a:t>
            </a:r>
            <a:endParaRPr lang="en-US" dirty="0"/>
          </a:p>
        </p:txBody>
      </p:sp>
      <p:sp>
        <p:nvSpPr>
          <p:cNvPr id="9" name="TextBox 8"/>
          <p:cNvSpPr txBox="1"/>
          <p:nvPr/>
        </p:nvSpPr>
        <p:spPr>
          <a:xfrm>
            <a:off x="5181600" y="5638800"/>
            <a:ext cx="3733800" cy="369332"/>
          </a:xfrm>
          <a:prstGeom prst="rect">
            <a:avLst/>
          </a:prstGeom>
          <a:noFill/>
        </p:spPr>
        <p:txBody>
          <a:bodyPr wrap="square" rtlCol="0">
            <a:spAutoFit/>
          </a:bodyPr>
          <a:lstStyle/>
          <a:p>
            <a:r>
              <a:rPr lang="en-US" dirty="0" smtClean="0"/>
              <a:t>Cell nuclei “between” bands of tissue</a:t>
            </a:r>
            <a:endParaRPr lang="en-US" dirty="0"/>
          </a:p>
        </p:txBody>
      </p:sp>
    </p:spTree>
    <p:extLst>
      <p:ext uri="{BB962C8B-B14F-4D97-AF65-F5344CB8AC3E}">
        <p14:creationId xmlns:p14="http://schemas.microsoft.com/office/powerpoint/2010/main" val="1469266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muscle_tissue_-_cardiac_2.jpg"/>
          <p:cNvPicPr>
            <a:picLocks noGrp="1" noChangeAspect="1"/>
          </p:cNvPicPr>
          <p:nvPr>
            <p:ph idx="1"/>
          </p:nvPr>
        </p:nvPicPr>
        <p:blipFill>
          <a:blip r:embed="rId3" cstate="print"/>
          <a:stretch>
            <a:fillRect/>
          </a:stretch>
        </p:blipFill>
        <p:spPr>
          <a:xfrm>
            <a:off x="609600" y="274637"/>
            <a:ext cx="7924800" cy="5516563"/>
          </a:xfrm>
        </p:spPr>
      </p:pic>
      <p:sp>
        <p:nvSpPr>
          <p:cNvPr id="4" name="TextBox 3"/>
          <p:cNvSpPr txBox="1"/>
          <p:nvPr/>
        </p:nvSpPr>
        <p:spPr>
          <a:xfrm>
            <a:off x="127474" y="5943600"/>
            <a:ext cx="7263926" cy="923330"/>
          </a:xfrm>
          <a:prstGeom prst="rect">
            <a:avLst/>
          </a:prstGeom>
          <a:noFill/>
        </p:spPr>
        <p:txBody>
          <a:bodyPr wrap="square" rtlCol="0">
            <a:spAutoFit/>
          </a:bodyPr>
          <a:lstStyle/>
          <a:p>
            <a:r>
              <a:rPr lang="en-US" dirty="0"/>
              <a:t>Cardiac muscle, heart </a:t>
            </a:r>
            <a:r>
              <a:rPr lang="en-US" dirty="0" smtClean="0"/>
              <a:t>only</a:t>
            </a:r>
          </a:p>
          <a:p>
            <a:endParaRPr lang="en-US" dirty="0"/>
          </a:p>
          <a:p>
            <a:r>
              <a:rPr lang="en-US" dirty="0" smtClean="0"/>
              <a:t>Observe: striations, multiple cell nuclei and intercalated discs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Nervous Tissues</a:t>
            </a:r>
            <a:endParaRPr lang="en-US" dirty="0"/>
          </a:p>
        </p:txBody>
      </p:sp>
    </p:spTree>
    <p:extLst>
      <p:ext uri="{BB962C8B-B14F-4D97-AF65-F5344CB8AC3E}">
        <p14:creationId xmlns:p14="http://schemas.microsoft.com/office/powerpoint/2010/main" val="14284359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nervous.png"/>
          <p:cNvPicPr>
            <a:picLocks noGrp="1" noChangeAspect="1"/>
          </p:cNvPicPr>
          <p:nvPr>
            <p:ph idx="1"/>
          </p:nvPr>
        </p:nvPicPr>
        <p:blipFill>
          <a:blip r:embed="rId3" cstate="print"/>
          <a:stretch>
            <a:fillRect/>
          </a:stretch>
        </p:blipFill>
        <p:spPr>
          <a:xfrm>
            <a:off x="838200" y="609600"/>
            <a:ext cx="7467600" cy="5638800"/>
          </a:xfrm>
        </p:spPr>
      </p:pic>
      <p:sp>
        <p:nvSpPr>
          <p:cNvPr id="4" name="TextBox 3"/>
          <p:cNvSpPr txBox="1"/>
          <p:nvPr/>
        </p:nvSpPr>
        <p:spPr>
          <a:xfrm>
            <a:off x="127474" y="6336268"/>
            <a:ext cx="7263926" cy="369332"/>
          </a:xfrm>
          <a:prstGeom prst="rect">
            <a:avLst/>
          </a:prstGeom>
          <a:noFill/>
        </p:spPr>
        <p:txBody>
          <a:bodyPr wrap="square" rtlCol="0">
            <a:spAutoFit/>
          </a:bodyPr>
          <a:lstStyle/>
          <a:p>
            <a:r>
              <a:rPr lang="en-US" dirty="0"/>
              <a:t>Nervous tissue, spinal cord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t>Integumentary System</a:t>
            </a:r>
            <a:endParaRPr lang="en-US" dirty="0"/>
          </a:p>
        </p:txBody>
      </p:sp>
    </p:spTree>
    <p:extLst>
      <p:ext uri="{BB962C8B-B14F-4D97-AF65-F5344CB8AC3E}">
        <p14:creationId xmlns:p14="http://schemas.microsoft.com/office/powerpoint/2010/main" val="42100440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1" name="Picture 3" descr="C:\Users\cronin\Desktop\f5-1_layers_of_the_inte_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0"/>
            <a:ext cx="8763000" cy="6781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425583" y="4225184"/>
            <a:ext cx="2006126" cy="276999"/>
          </a:xfrm>
          <a:prstGeom prst="rect">
            <a:avLst/>
          </a:prstGeom>
          <a:noFill/>
        </p:spPr>
        <p:txBody>
          <a:bodyPr wrap="square" rtlCol="0">
            <a:spAutoFit/>
          </a:bodyPr>
          <a:lstStyle/>
          <a:p>
            <a:r>
              <a:rPr lang="en-US" sz="1200" dirty="0" smtClean="0"/>
              <a:t>(</a:t>
            </a:r>
            <a:r>
              <a:rPr lang="en-US" sz="1200" dirty="0" err="1" smtClean="0"/>
              <a:t>Sudiferous</a:t>
            </a:r>
            <a:r>
              <a:rPr lang="en-US" sz="1200" dirty="0" smtClean="0"/>
              <a:t> glands)</a:t>
            </a:r>
            <a:endParaRPr lang="en-US" sz="1200" dirty="0"/>
          </a:p>
        </p:txBody>
      </p:sp>
      <p:sp>
        <p:nvSpPr>
          <p:cNvPr id="4" name="Rectangle 3"/>
          <p:cNvSpPr/>
          <p:nvPr/>
        </p:nvSpPr>
        <p:spPr>
          <a:xfrm>
            <a:off x="7467600" y="3810000"/>
            <a:ext cx="1447800" cy="228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474721" y="4150408"/>
            <a:ext cx="1447800" cy="3275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701682" y="6096000"/>
            <a:ext cx="1832717" cy="3275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209799" y="6423588"/>
            <a:ext cx="990601" cy="3275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29910" y="5715000"/>
            <a:ext cx="1265490" cy="7547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389546" y="4062642"/>
            <a:ext cx="762000" cy="3250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1151546" y="4201141"/>
            <a:ext cx="847458" cy="8603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281654" y="2667000"/>
            <a:ext cx="955349" cy="3250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1151546" y="3200401"/>
            <a:ext cx="753454" cy="58179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1143001" y="3533001"/>
            <a:ext cx="1142999" cy="276999"/>
          </a:xfrm>
          <a:prstGeom prst="rect">
            <a:avLst/>
          </a:prstGeom>
          <a:noFill/>
        </p:spPr>
        <p:txBody>
          <a:bodyPr wrap="square" rtlCol="0">
            <a:spAutoFit/>
          </a:bodyPr>
          <a:lstStyle/>
          <a:p>
            <a:r>
              <a:rPr lang="en-US" sz="1200" dirty="0" smtClean="0"/>
              <a:t>Areolar CT</a:t>
            </a:r>
            <a:endParaRPr lang="en-US" sz="1200" dirty="0"/>
          </a:p>
        </p:txBody>
      </p:sp>
      <p:sp>
        <p:nvSpPr>
          <p:cNvPr id="17" name="TextBox 16"/>
          <p:cNvSpPr txBox="1"/>
          <p:nvPr/>
        </p:nvSpPr>
        <p:spPr>
          <a:xfrm>
            <a:off x="1143000" y="4599801"/>
            <a:ext cx="1142999" cy="461665"/>
          </a:xfrm>
          <a:prstGeom prst="rect">
            <a:avLst/>
          </a:prstGeom>
          <a:noFill/>
        </p:spPr>
        <p:txBody>
          <a:bodyPr wrap="square" rtlCol="0">
            <a:spAutoFit/>
          </a:bodyPr>
          <a:lstStyle/>
          <a:p>
            <a:r>
              <a:rPr lang="en-US" sz="1200" dirty="0" smtClean="0"/>
              <a:t>Dense </a:t>
            </a:r>
          </a:p>
          <a:p>
            <a:r>
              <a:rPr lang="en-US" sz="1200" dirty="0" smtClean="0"/>
              <a:t>irregular CT</a:t>
            </a:r>
            <a:endParaRPr lang="en-US" sz="1200" dirty="0"/>
          </a:p>
        </p:txBody>
      </p:sp>
      <p:sp>
        <p:nvSpPr>
          <p:cNvPr id="18" name="TextBox 17"/>
          <p:cNvSpPr txBox="1"/>
          <p:nvPr/>
        </p:nvSpPr>
        <p:spPr>
          <a:xfrm>
            <a:off x="150263" y="6192755"/>
            <a:ext cx="1142999" cy="276999"/>
          </a:xfrm>
          <a:prstGeom prst="rect">
            <a:avLst/>
          </a:prstGeom>
          <a:noFill/>
        </p:spPr>
        <p:txBody>
          <a:bodyPr wrap="square" rtlCol="0">
            <a:spAutoFit/>
          </a:bodyPr>
          <a:lstStyle/>
          <a:p>
            <a:r>
              <a:rPr lang="en-US" sz="1200" dirty="0" smtClean="0"/>
              <a:t>Adipose CT</a:t>
            </a:r>
            <a:endParaRPr lang="en-US" sz="1200" dirty="0"/>
          </a:p>
        </p:txBody>
      </p:sp>
    </p:spTree>
    <p:extLst>
      <p:ext uri="{BB962C8B-B14F-4D97-AF65-F5344CB8AC3E}">
        <p14:creationId xmlns:p14="http://schemas.microsoft.com/office/powerpoint/2010/main" val="11547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INTEGL16.jpg"/>
          <p:cNvPicPr>
            <a:picLocks noGrp="1" noChangeAspect="1"/>
          </p:cNvPicPr>
          <p:nvPr>
            <p:ph idx="1"/>
          </p:nvPr>
        </p:nvPicPr>
        <p:blipFill>
          <a:blip r:embed="rId3" cstate="print"/>
          <a:stretch>
            <a:fillRect/>
          </a:stretch>
        </p:blipFill>
        <p:spPr>
          <a:xfrm>
            <a:off x="304800" y="457200"/>
            <a:ext cx="8458200" cy="61722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TotalTime>
  <Words>848</Words>
  <Application>Microsoft Office PowerPoint</Application>
  <PresentationFormat>On-screen Show (4:3)</PresentationFormat>
  <Paragraphs>146</Paragraphs>
  <Slides>33</Slides>
  <Notes>20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Suggestions For Review:</vt:lpstr>
      <vt:lpstr>B231 – Anatomy &amp; Physiology 1 Lab section Spring 2020</vt:lpstr>
      <vt:lpstr>PowerPoint Presentation</vt:lpstr>
      <vt:lpstr>PowerPoint Presentation</vt:lpstr>
      <vt:lpstr>PowerPoint Presentation</vt:lpstr>
      <vt:lpstr>PowerPoint Presentation</vt:lpstr>
      <vt:lpstr>PowerPoint Presentation</vt:lpstr>
      <vt:lpstr>Epithelial Tissues</vt:lpstr>
      <vt:lpstr>PowerPoint Presentation</vt:lpstr>
      <vt:lpstr>PowerPoint Presentation</vt:lpstr>
      <vt:lpstr>PowerPoint Presentation</vt:lpstr>
      <vt:lpstr>PowerPoint Presentation</vt:lpstr>
      <vt:lpstr>PowerPoint Presentation</vt:lpstr>
      <vt:lpstr>PowerPoint Presentation</vt:lpstr>
      <vt:lpstr>Connective Tissues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Muscle Tissues</vt:lpstr>
      <vt:lpstr>PowerPoint Presentation</vt:lpstr>
      <vt:lpstr>PowerPoint Presentation</vt:lpstr>
      <vt:lpstr>PowerPoint Presentation</vt:lpstr>
      <vt:lpstr>PowerPoint Presentation</vt:lpstr>
      <vt:lpstr>Nervous Tissues</vt:lpstr>
      <vt:lpstr>PowerPoint Presentation</vt:lpstr>
      <vt:lpstr>Integumentary System</vt:lpstr>
      <vt:lpstr>PowerPoint Presentation</vt:lpstr>
      <vt:lpstr>PowerPoint Presentation</vt:lpstr>
    </vt:vector>
  </TitlesOfParts>
  <Company>Simmons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cronin</dc:creator>
  <cp:lastModifiedBy>Kroeger,Daniel</cp:lastModifiedBy>
  <cp:revision>26</cp:revision>
  <dcterms:created xsi:type="dcterms:W3CDTF">2013-05-14T14:45:08Z</dcterms:created>
  <dcterms:modified xsi:type="dcterms:W3CDTF">2020-02-12T16:37:02Z</dcterms:modified>
</cp:coreProperties>
</file>